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350" r:id="rId3"/>
    <p:sldId id="377" r:id="rId4"/>
    <p:sldId id="360" r:id="rId5"/>
    <p:sldId id="354" r:id="rId6"/>
    <p:sldId id="355" r:id="rId7"/>
    <p:sldId id="356" r:id="rId8"/>
    <p:sldId id="357" r:id="rId9"/>
    <p:sldId id="363" r:id="rId10"/>
    <p:sldId id="384" r:id="rId11"/>
    <p:sldId id="385" r:id="rId12"/>
    <p:sldId id="367" r:id="rId13"/>
    <p:sldId id="386" r:id="rId14"/>
    <p:sldId id="369" r:id="rId15"/>
    <p:sldId id="370" r:id="rId16"/>
    <p:sldId id="387" r:id="rId17"/>
    <p:sldId id="358" r:id="rId18"/>
    <p:sldId id="388" r:id="rId19"/>
    <p:sldId id="257" r:id="rId20"/>
    <p:sldId id="351" r:id="rId21"/>
    <p:sldId id="352" r:id="rId22"/>
    <p:sldId id="353" r:id="rId23"/>
    <p:sldId id="389" r:id="rId24"/>
    <p:sldId id="362" r:id="rId25"/>
    <p:sldId id="371" r:id="rId26"/>
    <p:sldId id="372" r:id="rId27"/>
    <p:sldId id="373" r:id="rId28"/>
    <p:sldId id="374" r:id="rId29"/>
    <p:sldId id="375" r:id="rId30"/>
    <p:sldId id="376"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15" d="100"/>
          <a:sy n="115" d="100"/>
        </p:scale>
        <p:origin x="1530" y="10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EFE1667-DA4B-4DCD-8BF3-261832885397}" type="datetimeFigureOut">
              <a:rPr lang="en-HK" smtClean="0"/>
              <a:t>2/11/2022</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3523750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FE1667-DA4B-4DCD-8BF3-261832885397}" type="datetimeFigureOut">
              <a:rPr lang="en-HK" smtClean="0"/>
              <a:t>2/11/2022</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3104228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FE1667-DA4B-4DCD-8BF3-261832885397}" type="datetimeFigureOut">
              <a:rPr lang="en-HK" smtClean="0"/>
              <a:t>2/11/2022</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2475218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FE1667-DA4B-4DCD-8BF3-261832885397}" type="datetimeFigureOut">
              <a:rPr lang="en-HK" smtClean="0"/>
              <a:t>2/11/2022</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842F41DA-B95E-4E1B-B7F3-E1EC293E9FF8}" type="slidenum">
              <a:rPr lang="en-HK" smtClean="0"/>
              <a:t>‹#›</a:t>
            </a:fld>
            <a:endParaRPr lang="en-HK"/>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287944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FE1667-DA4B-4DCD-8BF3-261832885397}" type="datetimeFigureOut">
              <a:rPr lang="en-HK" smtClean="0"/>
              <a:t>2/11/2022</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2050370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EFE1667-DA4B-4DCD-8BF3-261832885397}" type="datetimeFigureOut">
              <a:rPr lang="en-HK" smtClean="0"/>
              <a:t>2/11/2022</a:t>
            </a:fld>
            <a:endParaRPr lang="en-HK"/>
          </a:p>
        </p:txBody>
      </p:sp>
      <p:sp>
        <p:nvSpPr>
          <p:cNvPr id="4" name="Footer Placeholder 3"/>
          <p:cNvSpPr>
            <a:spLocks noGrp="1"/>
          </p:cNvSpPr>
          <p:nvPr>
            <p:ph type="ftr" sz="quarter" idx="11"/>
          </p:nvPr>
        </p:nvSpPr>
        <p:spPr/>
        <p:txBody>
          <a:bodyPr/>
          <a:lstStyle/>
          <a:p>
            <a:endParaRPr lang="en-HK"/>
          </a:p>
        </p:txBody>
      </p:sp>
      <p:sp>
        <p:nvSpPr>
          <p:cNvPr id="5" name="Slide Number Placeholder 4"/>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2622644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EFE1667-DA4B-4DCD-8BF3-261832885397}" type="datetimeFigureOut">
              <a:rPr lang="en-HK" smtClean="0"/>
              <a:t>2/11/2022</a:t>
            </a:fld>
            <a:endParaRPr lang="en-HK"/>
          </a:p>
        </p:txBody>
      </p:sp>
      <p:sp>
        <p:nvSpPr>
          <p:cNvPr id="4" name="Footer Placeholder 3"/>
          <p:cNvSpPr>
            <a:spLocks noGrp="1"/>
          </p:cNvSpPr>
          <p:nvPr>
            <p:ph type="ftr" sz="quarter" idx="11"/>
          </p:nvPr>
        </p:nvSpPr>
        <p:spPr/>
        <p:txBody>
          <a:bodyPr/>
          <a:lstStyle/>
          <a:p>
            <a:endParaRPr lang="en-HK"/>
          </a:p>
        </p:txBody>
      </p:sp>
      <p:sp>
        <p:nvSpPr>
          <p:cNvPr id="5" name="Slide Number Placeholder 4"/>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757711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FE1667-DA4B-4DCD-8BF3-261832885397}" type="datetimeFigureOut">
              <a:rPr lang="en-HK" smtClean="0"/>
              <a:t>2/11/2022</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40125551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FE1667-DA4B-4DCD-8BF3-261832885397}" type="datetimeFigureOut">
              <a:rPr lang="en-HK" smtClean="0"/>
              <a:t>2/11/2022</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22218068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EACE7A-46AE-4D06-A1F6-FE4E0CBBE5AE}" type="datetimeFigureOut">
              <a:rPr lang="en-HK" smtClean="0"/>
              <a:t>2/11/2022</a:t>
            </a:fld>
            <a:endParaRPr lang="en-HK"/>
          </a:p>
        </p:txBody>
      </p:sp>
      <p:sp>
        <p:nvSpPr>
          <p:cNvPr id="5" name="Footer Placeholder 4"/>
          <p:cNvSpPr>
            <a:spLocks noGrp="1"/>
          </p:cNvSpPr>
          <p:nvPr>
            <p:ph type="ftr" sz="quarter" idx="11"/>
          </p:nvPr>
        </p:nvSpPr>
        <p:spPr/>
        <p:txBody>
          <a:bodyPr/>
          <a:lstStyle/>
          <a:p>
            <a:endParaRPr lang="en-HK"/>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23A5365-6D1C-4066-B81A-51466ECD7A79}" type="slidenum">
              <a:rPr lang="en-HK" smtClean="0"/>
              <a:t>‹#›</a:t>
            </a:fld>
            <a:endParaRPr lang="en-HK"/>
          </a:p>
        </p:txBody>
      </p:sp>
    </p:spTree>
    <p:extLst>
      <p:ext uri="{BB962C8B-B14F-4D97-AF65-F5344CB8AC3E}">
        <p14:creationId xmlns:p14="http://schemas.microsoft.com/office/powerpoint/2010/main" val="1954829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FE1667-DA4B-4DCD-8BF3-261832885397}" type="datetimeFigureOut">
              <a:rPr lang="en-HK" smtClean="0"/>
              <a:t>2/11/2022</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2359397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FE1667-DA4B-4DCD-8BF3-261832885397}" type="datetimeFigureOut">
              <a:rPr lang="en-HK" smtClean="0"/>
              <a:t>2/11/2022</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1203056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EFE1667-DA4B-4DCD-8BF3-261832885397}" type="datetimeFigureOut">
              <a:rPr lang="en-HK" smtClean="0"/>
              <a:t>2/11/2022</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3487943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EFE1667-DA4B-4DCD-8BF3-261832885397}" type="datetimeFigureOut">
              <a:rPr lang="en-HK" smtClean="0"/>
              <a:t>2/11/2022</a:t>
            </a:fld>
            <a:endParaRPr lang="en-HK"/>
          </a:p>
        </p:txBody>
      </p:sp>
      <p:sp>
        <p:nvSpPr>
          <p:cNvPr id="8" name="Footer Placeholder 7"/>
          <p:cNvSpPr>
            <a:spLocks noGrp="1"/>
          </p:cNvSpPr>
          <p:nvPr>
            <p:ph type="ftr" sz="quarter" idx="11"/>
          </p:nvPr>
        </p:nvSpPr>
        <p:spPr/>
        <p:txBody>
          <a:bodyPr/>
          <a:lstStyle/>
          <a:p>
            <a:endParaRPr lang="en-HK"/>
          </a:p>
        </p:txBody>
      </p:sp>
      <p:sp>
        <p:nvSpPr>
          <p:cNvPr id="9" name="Slide Number Placeholder 8"/>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989478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EFE1667-DA4B-4DCD-8BF3-261832885397}" type="datetimeFigureOut">
              <a:rPr lang="en-HK" smtClean="0"/>
              <a:t>2/11/2022</a:t>
            </a:fld>
            <a:endParaRPr lang="en-HK"/>
          </a:p>
        </p:txBody>
      </p:sp>
      <p:sp>
        <p:nvSpPr>
          <p:cNvPr id="4" name="Footer Placeholder 3"/>
          <p:cNvSpPr>
            <a:spLocks noGrp="1"/>
          </p:cNvSpPr>
          <p:nvPr>
            <p:ph type="ftr" sz="quarter" idx="11"/>
          </p:nvPr>
        </p:nvSpPr>
        <p:spPr/>
        <p:txBody>
          <a:bodyPr/>
          <a:lstStyle/>
          <a:p>
            <a:endParaRPr lang="en-HK"/>
          </a:p>
        </p:txBody>
      </p:sp>
      <p:sp>
        <p:nvSpPr>
          <p:cNvPr id="5" name="Slide Number Placeholder 4"/>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2815367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DEFE1667-DA4B-4DCD-8BF3-261832885397}" type="datetimeFigureOut">
              <a:rPr lang="en-HK" smtClean="0"/>
              <a:t>2/11/2022</a:t>
            </a:fld>
            <a:endParaRPr lang="en-HK"/>
          </a:p>
        </p:txBody>
      </p:sp>
      <p:sp>
        <p:nvSpPr>
          <p:cNvPr id="3" name="Footer Placeholder 2"/>
          <p:cNvSpPr>
            <a:spLocks noGrp="1"/>
          </p:cNvSpPr>
          <p:nvPr>
            <p:ph type="ftr" sz="quarter" idx="11"/>
          </p:nvPr>
        </p:nvSpPr>
        <p:spPr/>
        <p:txBody>
          <a:bodyPr/>
          <a:lstStyle/>
          <a:p>
            <a:endParaRPr lang="en-HK"/>
          </a:p>
        </p:txBody>
      </p:sp>
      <p:sp>
        <p:nvSpPr>
          <p:cNvPr id="4" name="Slide Number Placeholder 3"/>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1939203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FE1667-DA4B-4DCD-8BF3-261832885397}" type="datetimeFigureOut">
              <a:rPr lang="en-HK" smtClean="0"/>
              <a:t>2/11/2022</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537915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FE1667-DA4B-4DCD-8BF3-261832885397}" type="datetimeFigureOut">
              <a:rPr lang="en-HK" smtClean="0"/>
              <a:t>2/11/2022</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125454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DEFE1667-DA4B-4DCD-8BF3-261832885397}" type="datetimeFigureOut">
              <a:rPr lang="en-HK" smtClean="0"/>
              <a:t>2/11/2022</a:t>
            </a:fld>
            <a:endParaRPr lang="en-HK"/>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HK"/>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842F41DA-B95E-4E1B-B7F3-E1EC293E9FF8}" type="slidenum">
              <a:rPr lang="en-HK" smtClean="0"/>
              <a:t>‹#›</a:t>
            </a:fld>
            <a:endParaRPr lang="en-HK"/>
          </a:p>
        </p:txBody>
      </p:sp>
    </p:spTree>
    <p:extLst>
      <p:ext uri="{BB962C8B-B14F-4D97-AF65-F5344CB8AC3E}">
        <p14:creationId xmlns:p14="http://schemas.microsoft.com/office/powerpoint/2010/main" val="160400252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2C1B2-DAE2-4496-BDB2-6B7A681FA9A3}"/>
              </a:ext>
            </a:extLst>
          </p:cNvPr>
          <p:cNvSpPr>
            <a:spLocks noGrp="1"/>
          </p:cNvSpPr>
          <p:nvPr>
            <p:ph type="ctrTitle"/>
          </p:nvPr>
        </p:nvSpPr>
        <p:spPr>
          <a:xfrm>
            <a:off x="958152" y="1349405"/>
            <a:ext cx="3853545" cy="2982897"/>
          </a:xfrm>
        </p:spPr>
        <p:txBody>
          <a:bodyPr>
            <a:normAutofit fontScale="90000"/>
          </a:bodyPr>
          <a:lstStyle/>
          <a:p>
            <a:r>
              <a:rPr lang="en-HK" altLang="zh-TW" sz="4900" b="1" u="sng" cap="none" dirty="0">
                <a:solidFill>
                  <a:prstClr val="black">
                    <a:lumMod val="85000"/>
                    <a:lumOff val="15000"/>
                  </a:prstClr>
                </a:solidFill>
                <a:latin typeface="Century Gothic" panose="020B0502020202020204"/>
                <a:ea typeface="微軟正黑體" panose="020B0604030504040204" pitchFamily="34" charset="-120"/>
              </a:rPr>
              <a:t/>
            </a:r>
            <a:br>
              <a:rPr lang="en-HK" altLang="zh-TW" sz="4900" b="1" u="sng" cap="none" dirty="0">
                <a:solidFill>
                  <a:prstClr val="black">
                    <a:lumMod val="85000"/>
                    <a:lumOff val="15000"/>
                  </a:prstClr>
                </a:solidFill>
                <a:latin typeface="Century Gothic" panose="020B0502020202020204"/>
                <a:ea typeface="微軟正黑體" panose="020B0604030504040204" pitchFamily="34" charset="-120"/>
              </a:rPr>
            </a:br>
            <a:r>
              <a:rPr lang="en-HK" altLang="zh-TW" sz="4900" b="1" u="sng" cap="none" dirty="0">
                <a:solidFill>
                  <a:prstClr val="black">
                    <a:lumMod val="85000"/>
                    <a:lumOff val="15000"/>
                  </a:prstClr>
                </a:solidFill>
                <a:latin typeface="Century Gothic" panose="020B0502020202020204"/>
                <a:ea typeface="微軟正黑體" panose="020B0604030504040204" pitchFamily="34" charset="-120"/>
              </a:rPr>
              <a:t/>
            </a:r>
            <a:br>
              <a:rPr lang="en-HK" altLang="zh-TW" sz="4900" b="1" u="sng" cap="none" dirty="0">
                <a:solidFill>
                  <a:prstClr val="black">
                    <a:lumMod val="85000"/>
                    <a:lumOff val="15000"/>
                  </a:prstClr>
                </a:solidFill>
                <a:latin typeface="Century Gothic" panose="020B0502020202020204"/>
                <a:ea typeface="微軟正黑體" panose="020B0604030504040204" pitchFamily="34" charset="-120"/>
              </a:rPr>
            </a:br>
            <a:r>
              <a:rPr lang="en-HK" altLang="zh-TW" sz="4900" b="1" u="sng" cap="none" dirty="0">
                <a:solidFill>
                  <a:prstClr val="black">
                    <a:lumMod val="85000"/>
                    <a:lumOff val="15000"/>
                  </a:prstClr>
                </a:solidFill>
                <a:latin typeface="Century Gothic" panose="020B0502020202020204"/>
                <a:ea typeface="微軟正黑體" panose="020B0604030504040204" pitchFamily="34" charset="-120"/>
              </a:rPr>
              <a:t/>
            </a:r>
            <a:br>
              <a:rPr lang="en-HK" altLang="zh-TW" sz="4900" b="1" u="sng" cap="none" dirty="0">
                <a:solidFill>
                  <a:prstClr val="black">
                    <a:lumMod val="85000"/>
                    <a:lumOff val="15000"/>
                  </a:prstClr>
                </a:solidFill>
                <a:latin typeface="Century Gothic" panose="020B0502020202020204"/>
                <a:ea typeface="微軟正黑體" panose="020B0604030504040204" pitchFamily="34" charset="-120"/>
              </a:rPr>
            </a:br>
            <a:r>
              <a:rPr lang="zh-TW" altLang="en-US" sz="4900" b="1" u="sng" cap="none" dirty="0">
                <a:solidFill>
                  <a:srgbClr val="0070C0"/>
                </a:solidFill>
                <a:latin typeface="Century Gothic" panose="020B0502020202020204"/>
                <a:ea typeface="微軟正黑體" panose="020B0604030504040204" pitchFamily="34" charset="-120"/>
              </a:rPr>
              <a:t>中國地理 </a:t>
            </a:r>
            <a:r>
              <a:rPr lang="en-HK" altLang="zh-TW" sz="4900" b="1" u="sng" cap="none" dirty="0">
                <a:solidFill>
                  <a:srgbClr val="0070C0"/>
                </a:solidFill>
                <a:latin typeface="Century Gothic" panose="020B0502020202020204"/>
                <a:ea typeface="微軟正黑體" panose="020B0604030504040204" pitchFamily="34" charset="-120"/>
              </a:rPr>
              <a:t/>
            </a:r>
            <a:br>
              <a:rPr lang="en-HK" altLang="zh-TW" sz="4900" b="1" u="sng" cap="none" dirty="0">
                <a:solidFill>
                  <a:srgbClr val="0070C0"/>
                </a:solidFill>
                <a:latin typeface="Century Gothic" panose="020B0502020202020204"/>
                <a:ea typeface="微軟正黑體" panose="020B0604030504040204" pitchFamily="34" charset="-120"/>
              </a:rPr>
            </a:br>
            <a:r>
              <a:rPr lang="zh-TW" altLang="en-US" sz="4900" b="1" u="sng" cap="none" dirty="0">
                <a:solidFill>
                  <a:srgbClr val="0070C0"/>
                </a:solidFill>
                <a:latin typeface="Century Gothic" panose="020B0502020202020204"/>
                <a:ea typeface="微軟正黑體" panose="020B0604030504040204" pitchFamily="34" charset="-120"/>
              </a:rPr>
              <a:t>簡報系列 </a:t>
            </a:r>
            <a:r>
              <a:rPr lang="en-US" altLang="zh-TW" sz="4900" b="1" u="sng" cap="none" dirty="0">
                <a:solidFill>
                  <a:srgbClr val="0070C0"/>
                </a:solidFill>
                <a:latin typeface="Century Gothic" panose="020B0502020202020204"/>
                <a:ea typeface="微軟正黑體" panose="020B0604030504040204" pitchFamily="34" charset="-120"/>
              </a:rPr>
              <a:t>(3) –</a:t>
            </a:r>
            <a:br>
              <a:rPr lang="en-US" altLang="zh-TW" sz="4900" b="1" u="sng" cap="none" dirty="0">
                <a:solidFill>
                  <a:srgbClr val="0070C0"/>
                </a:solidFill>
                <a:latin typeface="Century Gothic" panose="020B0502020202020204"/>
                <a:ea typeface="微軟正黑體" panose="020B0604030504040204" pitchFamily="34" charset="-120"/>
              </a:rPr>
            </a:br>
            <a:r>
              <a:rPr lang="zh-TW" altLang="en-US" sz="4900" b="1" u="sng" cap="none">
                <a:solidFill>
                  <a:srgbClr val="0070C0"/>
                </a:solidFill>
                <a:latin typeface="Century Gothic" panose="020B0502020202020204"/>
                <a:ea typeface="微軟正黑體" panose="020B0604030504040204" pitchFamily="34" charset="-120"/>
              </a:rPr>
              <a:t>我國的氣候</a:t>
            </a:r>
            <a:r>
              <a:rPr lang="en-US" altLang="zh-TW" sz="4900" b="1" u="sng" cap="none" dirty="0">
                <a:solidFill>
                  <a:prstClr val="black">
                    <a:lumMod val="85000"/>
                    <a:lumOff val="15000"/>
                  </a:prstClr>
                </a:solidFill>
                <a:latin typeface="Century Gothic" panose="020B0502020202020204"/>
                <a:ea typeface="微軟正黑體" panose="020B0604030504040204" pitchFamily="34" charset="-120"/>
              </a:rPr>
              <a:t/>
            </a:r>
            <a:br>
              <a:rPr lang="en-US" altLang="zh-TW" sz="4900" b="1" u="sng" cap="none" dirty="0">
                <a:solidFill>
                  <a:prstClr val="black">
                    <a:lumMod val="85000"/>
                    <a:lumOff val="15000"/>
                  </a:prstClr>
                </a:solidFill>
                <a:latin typeface="Century Gothic" panose="020B0502020202020204"/>
                <a:ea typeface="微軟正黑體" panose="020B0604030504040204" pitchFamily="34" charset="-120"/>
              </a:rPr>
            </a:br>
            <a:endParaRPr lang="en-HK" dirty="0"/>
          </a:p>
        </p:txBody>
      </p:sp>
      <p:sp>
        <p:nvSpPr>
          <p:cNvPr id="3" name="Subtitle 2">
            <a:extLst>
              <a:ext uri="{FF2B5EF4-FFF2-40B4-BE49-F238E27FC236}">
                <a16:creationId xmlns:a16="http://schemas.microsoft.com/office/drawing/2014/main" id="{37AA691D-6EAD-4E32-88BD-FF7F98B2A5A3}"/>
              </a:ext>
            </a:extLst>
          </p:cNvPr>
          <p:cNvSpPr>
            <a:spLocks noGrp="1"/>
          </p:cNvSpPr>
          <p:nvPr>
            <p:ph type="subTitle" idx="1"/>
          </p:nvPr>
        </p:nvSpPr>
        <p:spPr>
          <a:xfrm>
            <a:off x="958152" y="4583097"/>
            <a:ext cx="7013995" cy="925498"/>
          </a:xfrm>
        </p:spPr>
        <p:txBody>
          <a:bodyPr>
            <a:normAutofit/>
          </a:bodyPr>
          <a:lstStyle/>
          <a:p>
            <a:pPr lvl="0" defTabSz="457200">
              <a:lnSpc>
                <a:spcPct val="100000"/>
              </a:lnSpc>
              <a:buClr>
                <a:srgbClr val="A53010"/>
              </a:buClr>
            </a:pPr>
            <a:r>
              <a:rPr lang="zh-TW" altLang="en-US" sz="2000" cap="none" dirty="0">
                <a:solidFill>
                  <a:prstClr val="black">
                    <a:lumMod val="65000"/>
                    <a:lumOff val="35000"/>
                  </a:prstClr>
                </a:solidFill>
                <a:latin typeface="Century Gothic" panose="020B0502020202020204"/>
                <a:ea typeface="微軟正黑體" panose="020B0604030504040204" pitchFamily="34" charset="-120"/>
              </a:rPr>
              <a:t>教育局 課程發展處</a:t>
            </a:r>
            <a:endParaRPr lang="en-HK" altLang="zh-TW" sz="2000" cap="none" dirty="0">
              <a:solidFill>
                <a:prstClr val="black">
                  <a:lumMod val="65000"/>
                  <a:lumOff val="35000"/>
                </a:prstClr>
              </a:solidFill>
              <a:latin typeface="Century Gothic" panose="020B0502020202020204"/>
              <a:ea typeface="微軟正黑體" panose="020B0604030504040204" pitchFamily="34" charset="-120"/>
            </a:endParaRPr>
          </a:p>
          <a:p>
            <a:pPr lvl="0" defTabSz="457200">
              <a:lnSpc>
                <a:spcPct val="100000"/>
              </a:lnSpc>
              <a:buClr>
                <a:srgbClr val="A53010"/>
              </a:buClr>
            </a:pPr>
            <a:r>
              <a:rPr lang="zh-TW" altLang="en-US" sz="2000" cap="none" dirty="0">
                <a:solidFill>
                  <a:prstClr val="black">
                    <a:lumMod val="65000"/>
                    <a:lumOff val="35000"/>
                  </a:prstClr>
                </a:solidFill>
                <a:latin typeface="Century Gothic" panose="020B0502020202020204"/>
                <a:ea typeface="微軟正黑體" panose="020B0604030504040204" pitchFamily="34" charset="-120"/>
              </a:rPr>
              <a:t>個人、社會及人文教育組</a:t>
            </a:r>
            <a:endParaRPr lang="en-HK" sz="2000" dirty="0"/>
          </a:p>
        </p:txBody>
      </p:sp>
      <p:pic>
        <p:nvPicPr>
          <p:cNvPr id="5" name="Picture 4" descr="A picture containing kite&#10;&#10;Description automatically generated">
            <a:extLst>
              <a:ext uri="{FF2B5EF4-FFF2-40B4-BE49-F238E27FC236}">
                <a16:creationId xmlns:a16="http://schemas.microsoft.com/office/drawing/2014/main" id="{62DAF9A3-4574-4926-88D3-F53C662D34A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155937" y="1782191"/>
            <a:ext cx="2816210" cy="2117324"/>
          </a:xfrm>
          <a:prstGeom prst="rect">
            <a:avLst/>
          </a:prstGeom>
        </p:spPr>
      </p:pic>
      <p:sp>
        <p:nvSpPr>
          <p:cNvPr id="6" name="TextBox 5">
            <a:extLst>
              <a:ext uri="{FF2B5EF4-FFF2-40B4-BE49-F238E27FC236}">
                <a16:creationId xmlns:a16="http://schemas.microsoft.com/office/drawing/2014/main" id="{1ECBC120-03C0-43D6-82BA-2A45BD00712E}"/>
              </a:ext>
            </a:extLst>
          </p:cNvPr>
          <p:cNvSpPr txBox="1"/>
          <p:nvPr/>
        </p:nvSpPr>
        <p:spPr>
          <a:xfrm>
            <a:off x="550415" y="5986251"/>
            <a:ext cx="1580225" cy="584775"/>
          </a:xfrm>
          <a:prstGeom prst="rect">
            <a:avLst/>
          </a:prstGeom>
          <a:solidFill>
            <a:srgbClr val="2BDDF5"/>
          </a:solidFill>
          <a:ln w="38100">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TW" altLang="en-US" sz="3200" b="1" i="0" u="none" strike="noStrike" kern="0" cap="none" spc="0" normalizeH="0" baseline="0" noProof="0" dirty="0" smtClean="0">
                <a:ln>
                  <a:noFill/>
                </a:ln>
                <a:solidFill>
                  <a:prstClr val="black"/>
                </a:solidFill>
                <a:effectLst/>
                <a:uLnTx/>
                <a:uFillTx/>
                <a:latin typeface="Century Gothic" panose="020B0502020202020204"/>
                <a:ea typeface="微軟正黑體" panose="020B0604030504040204" pitchFamily="34" charset="-120"/>
              </a:rPr>
              <a:t>教師版</a:t>
            </a:r>
            <a:endParaRPr kumimoji="0" lang="en-HK" sz="3200" b="1" i="0" u="none" strike="noStrike" kern="0" cap="none" spc="0" normalizeH="0" baseline="0" noProof="0" dirty="0">
              <a:ln>
                <a:noFill/>
              </a:ln>
              <a:solidFill>
                <a:prstClr val="black"/>
              </a:solidFill>
              <a:effectLst/>
              <a:uLnTx/>
              <a:uFillTx/>
              <a:latin typeface="Century Gothic" panose="020B0502020202020204"/>
            </a:endParaRPr>
          </a:p>
        </p:txBody>
      </p:sp>
    </p:spTree>
    <p:extLst>
      <p:ext uri="{BB962C8B-B14F-4D97-AF65-F5344CB8AC3E}">
        <p14:creationId xmlns:p14="http://schemas.microsoft.com/office/powerpoint/2010/main" val="2674608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D9C5952C-89ED-4C51-B3DB-CF0831D97A2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3851784"/>
            <a:ext cx="2392607" cy="1568629"/>
          </a:xfrm>
          <a:prstGeom prst="rect">
            <a:avLst/>
          </a:prstGeom>
        </p:spPr>
      </p:pic>
      <p:sp>
        <p:nvSpPr>
          <p:cNvPr id="5" name="Speech Bubble: Rectangle with Corners Rounded 4">
            <a:extLst>
              <a:ext uri="{FF2B5EF4-FFF2-40B4-BE49-F238E27FC236}">
                <a16:creationId xmlns:a16="http://schemas.microsoft.com/office/drawing/2014/main" id="{6CEE00B3-B9C6-489D-8B5C-53B3E63C770D}"/>
              </a:ext>
            </a:extLst>
          </p:cNvPr>
          <p:cNvSpPr/>
          <p:nvPr/>
        </p:nvSpPr>
        <p:spPr>
          <a:xfrm>
            <a:off x="140589" y="168676"/>
            <a:ext cx="2252018" cy="3372044"/>
          </a:xfrm>
          <a:prstGeom prst="wedgeRoundRectCallout">
            <a:avLst>
              <a:gd name="adj1" fmla="val 26719"/>
              <a:gd name="adj2" fmla="val 6718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solidFill>
                  <a:schemeClr val="tx1"/>
                </a:solidFill>
              </a:rPr>
              <a:t>根據圖</a:t>
            </a:r>
            <a:r>
              <a:rPr lang="en-US" altLang="zh-TW" sz="2800" dirty="0">
                <a:solidFill>
                  <a:schemeClr val="tx1"/>
                </a:solidFill>
              </a:rPr>
              <a:t>1</a:t>
            </a:r>
            <a:r>
              <a:rPr lang="zh-TW" altLang="en-US" sz="2800" dirty="0">
                <a:solidFill>
                  <a:schemeClr val="tx1"/>
                </a:solidFill>
              </a:rPr>
              <a:t>及</a:t>
            </a:r>
            <a:r>
              <a:rPr lang="en-US" altLang="zh-TW" sz="2800" dirty="0">
                <a:solidFill>
                  <a:schemeClr val="tx1"/>
                </a:solidFill>
              </a:rPr>
              <a:t>2</a:t>
            </a:r>
            <a:r>
              <a:rPr lang="zh-TW" altLang="en-US" sz="2800" dirty="0" smtClean="0">
                <a:solidFill>
                  <a:schemeClr val="tx1"/>
                </a:solidFill>
              </a:rPr>
              <a:t>，著學生分別</a:t>
            </a:r>
            <a:r>
              <a:rPr lang="zh-TW" altLang="en-US" sz="2800" dirty="0">
                <a:solidFill>
                  <a:schemeClr val="tx1"/>
                </a:solidFill>
              </a:rPr>
              <a:t>描述及比較中國於一月及七月的平均氣溫</a:t>
            </a:r>
            <a:r>
              <a:rPr lang="zh-TW" altLang="en-US" sz="2800" dirty="0" smtClean="0">
                <a:solidFill>
                  <a:schemeClr val="tx1"/>
                </a:solidFill>
              </a:rPr>
              <a:t>分佈</a:t>
            </a:r>
            <a:endParaRPr lang="en-HK" sz="2800" dirty="0">
              <a:solidFill>
                <a:schemeClr val="tx1"/>
              </a:solidFill>
            </a:endParaRPr>
          </a:p>
        </p:txBody>
      </p:sp>
      <p:pic>
        <p:nvPicPr>
          <p:cNvPr id="8" name="圖片 7"/>
          <p:cNvPicPr>
            <a:picLocks noChangeAspect="1"/>
          </p:cNvPicPr>
          <p:nvPr/>
        </p:nvPicPr>
        <p:blipFill rotWithShape="1">
          <a:blip r:embed="rId3" cstate="hqprint">
            <a:extLst>
              <a:ext uri="{28A0092B-C50C-407E-A947-70E740481C1C}">
                <a14:useLocalDpi xmlns:a14="http://schemas.microsoft.com/office/drawing/2010/main" val="0"/>
              </a:ext>
            </a:extLst>
          </a:blip>
          <a:srcRect t="14182" b="31636"/>
          <a:stretch/>
        </p:blipFill>
        <p:spPr>
          <a:xfrm>
            <a:off x="2546860" y="312524"/>
            <a:ext cx="6852379" cy="5251737"/>
          </a:xfrm>
          <a:prstGeom prst="rect">
            <a:avLst/>
          </a:prstGeom>
        </p:spPr>
      </p:pic>
      <p:sp>
        <p:nvSpPr>
          <p:cNvPr id="9" name="圓角矩形圖說文字 5">
            <a:extLst>
              <a:ext uri="{FF2B5EF4-FFF2-40B4-BE49-F238E27FC236}">
                <a16:creationId xmlns:a16="http://schemas.microsoft.com/office/drawing/2014/main" id="{7097C5B3-9653-47AE-8353-732251874097}"/>
              </a:ext>
            </a:extLst>
          </p:cNvPr>
          <p:cNvSpPr/>
          <p:nvPr/>
        </p:nvSpPr>
        <p:spPr>
          <a:xfrm>
            <a:off x="1808632" y="5708109"/>
            <a:ext cx="6667198" cy="1149891"/>
          </a:xfrm>
          <a:prstGeom prst="wedgeRoundRectCallout">
            <a:avLst>
              <a:gd name="adj1" fmla="val -17030"/>
              <a:gd name="adj2" fmla="val -7379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000" b="1" dirty="0"/>
              <a:t>圖</a:t>
            </a:r>
            <a:r>
              <a:rPr lang="en-US" altLang="zh-TW" sz="3000" b="1" dirty="0"/>
              <a:t>1  </a:t>
            </a:r>
            <a:r>
              <a:rPr lang="zh-TW" altLang="en-US" sz="3000" b="1" dirty="0"/>
              <a:t>我</a:t>
            </a:r>
            <a:r>
              <a:rPr lang="zh-TW" altLang="en-US" sz="3000" b="1" dirty="0" smtClean="0"/>
              <a:t>國</a:t>
            </a:r>
            <a:r>
              <a:rPr lang="zh-TW" altLang="en-US" sz="3000" b="1" dirty="0"/>
              <a:t>一月的平均氣溫</a:t>
            </a:r>
            <a:r>
              <a:rPr lang="zh-TW" altLang="en-US" sz="3000" b="1" dirty="0" smtClean="0"/>
              <a:t>分佈</a:t>
            </a:r>
            <a:endParaRPr lang="en-HK" altLang="zh-TW" sz="3000" b="1" dirty="0"/>
          </a:p>
          <a:p>
            <a:pPr algn="ctr"/>
            <a:r>
              <a:rPr lang="en-US" altLang="zh-TW" sz="1600" b="1" dirty="0"/>
              <a:t>(</a:t>
            </a:r>
            <a:r>
              <a:rPr lang="zh-TW" altLang="en-US" sz="1600" b="1" dirty="0" smtClean="0"/>
              <a:t>來源：國家</a:t>
            </a:r>
            <a:r>
              <a:rPr lang="zh-TW" altLang="en-US" sz="1600" b="1" dirty="0"/>
              <a:t>氣象信息中心</a:t>
            </a:r>
            <a:r>
              <a:rPr lang="en-US" altLang="zh-TW" sz="1600" b="1" dirty="0" smtClean="0"/>
              <a:t>) </a:t>
            </a:r>
            <a:r>
              <a:rPr lang="zh-TW" altLang="en-US" sz="1600" b="1" dirty="0" smtClean="0"/>
              <a:t> </a:t>
            </a:r>
            <a:endParaRPr lang="zh-HK" altLang="en-US" sz="1600" b="1" dirty="0"/>
          </a:p>
        </p:txBody>
      </p:sp>
      <p:sp>
        <p:nvSpPr>
          <p:cNvPr id="10" name="TextBox 6">
            <a:extLst>
              <a:ext uri="{FF2B5EF4-FFF2-40B4-BE49-F238E27FC236}">
                <a16:creationId xmlns:a16="http://schemas.microsoft.com/office/drawing/2014/main" id="{9D59CBA9-90AE-6348-BC57-ADF58B446617}"/>
              </a:ext>
            </a:extLst>
          </p:cNvPr>
          <p:cNvSpPr txBox="1"/>
          <p:nvPr/>
        </p:nvSpPr>
        <p:spPr>
          <a:xfrm>
            <a:off x="3604377" y="5129776"/>
            <a:ext cx="2039272" cy="307777"/>
          </a:xfrm>
          <a:prstGeom prst="rect">
            <a:avLst/>
          </a:prstGeom>
          <a:noFill/>
        </p:spPr>
        <p:txBody>
          <a:bodyPr wrap="square" rtlCol="0">
            <a:spAutoFit/>
          </a:bodyPr>
          <a:lstStyle/>
          <a:p>
            <a:r>
              <a:rPr lang="en-US" sz="1400" dirty="0"/>
              <a:t>*</a:t>
            </a:r>
            <a:r>
              <a:rPr lang="zh-TW" altLang="en-US" sz="1400" dirty="0"/>
              <a:t>南海諸島沒有數據</a:t>
            </a:r>
            <a:endParaRPr lang="en-US" sz="1400" dirty="0"/>
          </a:p>
        </p:txBody>
      </p:sp>
    </p:spTree>
    <p:extLst>
      <p:ext uri="{BB962C8B-B14F-4D97-AF65-F5344CB8AC3E}">
        <p14:creationId xmlns:p14="http://schemas.microsoft.com/office/powerpoint/2010/main" val="3182665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rotWithShape="1">
          <a:blip r:embed="rId2" cstate="hqprint">
            <a:extLst>
              <a:ext uri="{28A0092B-C50C-407E-A947-70E740481C1C}">
                <a14:useLocalDpi xmlns:a14="http://schemas.microsoft.com/office/drawing/2010/main" val="0"/>
              </a:ext>
            </a:extLst>
          </a:blip>
          <a:srcRect t="13333" b="29818"/>
          <a:stretch/>
        </p:blipFill>
        <p:spPr>
          <a:xfrm>
            <a:off x="1541020" y="432262"/>
            <a:ext cx="6457978" cy="5193060"/>
          </a:xfrm>
          <a:prstGeom prst="rect">
            <a:avLst/>
          </a:prstGeom>
        </p:spPr>
      </p:pic>
      <p:sp>
        <p:nvSpPr>
          <p:cNvPr id="7" name="圓角矩形圖說文字 5">
            <a:extLst>
              <a:ext uri="{FF2B5EF4-FFF2-40B4-BE49-F238E27FC236}">
                <a16:creationId xmlns:a16="http://schemas.microsoft.com/office/drawing/2014/main" id="{62E3DF38-7C03-4256-A4B1-4D04EF0C09C8}"/>
              </a:ext>
            </a:extLst>
          </p:cNvPr>
          <p:cNvSpPr/>
          <p:nvPr/>
        </p:nvSpPr>
        <p:spPr>
          <a:xfrm>
            <a:off x="1139768" y="5625322"/>
            <a:ext cx="6667198" cy="1149891"/>
          </a:xfrm>
          <a:prstGeom prst="wedgeRoundRectCallout">
            <a:avLst>
              <a:gd name="adj1" fmla="val -17030"/>
              <a:gd name="adj2" fmla="val -7379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000" b="1" dirty="0"/>
              <a:t>圖</a:t>
            </a:r>
            <a:r>
              <a:rPr lang="en-US" altLang="zh-TW" sz="3000" b="1" dirty="0"/>
              <a:t>2  </a:t>
            </a:r>
            <a:r>
              <a:rPr lang="zh-TW" altLang="en-US" sz="3000" b="1" dirty="0"/>
              <a:t>我</a:t>
            </a:r>
            <a:r>
              <a:rPr lang="zh-TW" altLang="en-US" sz="3000" b="1" dirty="0" smtClean="0"/>
              <a:t>國</a:t>
            </a:r>
            <a:r>
              <a:rPr lang="zh-TW" altLang="en-US" sz="3000" b="1" dirty="0"/>
              <a:t>七月的平均氣溫</a:t>
            </a:r>
            <a:r>
              <a:rPr lang="zh-TW" altLang="en-US" sz="3000" b="1" dirty="0" smtClean="0"/>
              <a:t>分佈</a:t>
            </a:r>
            <a:endParaRPr lang="en-HK" altLang="zh-TW" sz="3000" b="1" dirty="0"/>
          </a:p>
          <a:p>
            <a:pPr algn="ctr"/>
            <a:r>
              <a:rPr lang="en-US" altLang="zh-TW" sz="1600" b="1" dirty="0"/>
              <a:t>(</a:t>
            </a:r>
            <a:r>
              <a:rPr lang="zh-TW" altLang="en-US" sz="1600" b="1" dirty="0"/>
              <a:t>來源：</a:t>
            </a:r>
            <a:r>
              <a:rPr lang="zh-TW" altLang="en-US" sz="1600" b="1" dirty="0" smtClean="0"/>
              <a:t>國家氣象信息中心</a:t>
            </a:r>
            <a:r>
              <a:rPr lang="en-US" altLang="zh-TW" sz="1600" b="1" dirty="0" smtClean="0"/>
              <a:t>) </a:t>
            </a:r>
            <a:r>
              <a:rPr lang="zh-TW" altLang="en-US" sz="1600" b="1" dirty="0" smtClean="0"/>
              <a:t> </a:t>
            </a:r>
            <a:endParaRPr lang="zh-HK" altLang="en-US" sz="1600" b="1" dirty="0"/>
          </a:p>
        </p:txBody>
      </p:sp>
      <p:sp>
        <p:nvSpPr>
          <p:cNvPr id="8" name="文字方塊 7"/>
          <p:cNvSpPr txBox="1"/>
          <p:nvPr/>
        </p:nvSpPr>
        <p:spPr>
          <a:xfrm>
            <a:off x="1886989" y="3632662"/>
            <a:ext cx="980902" cy="584775"/>
          </a:xfrm>
          <a:prstGeom prst="rect">
            <a:avLst/>
          </a:prstGeom>
          <a:noFill/>
        </p:spPr>
        <p:txBody>
          <a:bodyPr wrap="square" rtlCol="0">
            <a:spAutoFit/>
          </a:bodyPr>
          <a:lstStyle/>
          <a:p>
            <a:r>
              <a:rPr lang="zh-TW" altLang="en-US" sz="1400" dirty="0" smtClean="0">
                <a:latin typeface="+mn-ea"/>
              </a:rPr>
              <a:t>氣温</a:t>
            </a:r>
            <a:r>
              <a:rPr lang="en-US" altLang="zh-TW" sz="1400" dirty="0" smtClean="0">
                <a:latin typeface="+mn-ea"/>
              </a:rPr>
              <a:t>(</a:t>
            </a:r>
            <a:r>
              <a:rPr lang="en-US" altLang="zh-TW" sz="1400" baseline="30000" dirty="0" err="1" smtClean="0">
                <a:latin typeface="+mn-ea"/>
              </a:rPr>
              <a:t>o</a:t>
            </a:r>
            <a:r>
              <a:rPr lang="en-US" altLang="zh-TW" sz="1400" dirty="0" err="1" smtClean="0">
                <a:latin typeface="+mn-ea"/>
              </a:rPr>
              <a:t>C</a:t>
            </a:r>
            <a:r>
              <a:rPr lang="en-US" altLang="zh-TW" sz="1400" dirty="0" smtClean="0">
                <a:latin typeface="+mn-ea"/>
              </a:rPr>
              <a:t>)</a:t>
            </a:r>
          </a:p>
          <a:p>
            <a:endParaRPr lang="en-US" dirty="0"/>
          </a:p>
        </p:txBody>
      </p:sp>
      <p:sp>
        <p:nvSpPr>
          <p:cNvPr id="9" name="TextBox 4">
            <a:extLst>
              <a:ext uri="{FF2B5EF4-FFF2-40B4-BE49-F238E27FC236}">
                <a16:creationId xmlns:a16="http://schemas.microsoft.com/office/drawing/2014/main" id="{931A6F8C-7ABE-2A47-ACC5-0F43CD25DE27}"/>
              </a:ext>
            </a:extLst>
          </p:cNvPr>
          <p:cNvSpPr txBox="1"/>
          <p:nvPr/>
        </p:nvSpPr>
        <p:spPr>
          <a:xfrm>
            <a:off x="1886989" y="4985242"/>
            <a:ext cx="1853738" cy="307777"/>
          </a:xfrm>
          <a:prstGeom prst="rect">
            <a:avLst/>
          </a:prstGeom>
          <a:noFill/>
        </p:spPr>
        <p:txBody>
          <a:bodyPr wrap="square" rtlCol="0">
            <a:spAutoFit/>
          </a:bodyPr>
          <a:lstStyle/>
          <a:p>
            <a:r>
              <a:rPr lang="en-US" sz="1400" dirty="0"/>
              <a:t>*</a:t>
            </a:r>
            <a:r>
              <a:rPr lang="zh-TW" altLang="en-US" sz="1400" dirty="0"/>
              <a:t>南海諸島沒有數據</a:t>
            </a:r>
            <a:endParaRPr lang="en-US" sz="1400" dirty="0"/>
          </a:p>
        </p:txBody>
      </p:sp>
    </p:spTree>
    <p:extLst>
      <p:ext uri="{BB962C8B-B14F-4D97-AF65-F5344CB8AC3E}">
        <p14:creationId xmlns:p14="http://schemas.microsoft.com/office/powerpoint/2010/main" val="390320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953F8-9949-4922-8C3A-80586F8C8C4D}"/>
              </a:ext>
            </a:extLst>
          </p:cNvPr>
          <p:cNvSpPr>
            <a:spLocks noGrp="1"/>
          </p:cNvSpPr>
          <p:nvPr>
            <p:ph type="title"/>
          </p:nvPr>
        </p:nvSpPr>
        <p:spPr>
          <a:xfrm>
            <a:off x="685331" y="429983"/>
            <a:ext cx="7773338" cy="814356"/>
          </a:xfrm>
        </p:spPr>
        <p:txBody>
          <a:bodyPr/>
          <a:lstStyle/>
          <a:p>
            <a:r>
              <a:rPr lang="zh-TW" altLang="en-US" b="1" u="sng" dirty="0" smtClean="0">
                <a:solidFill>
                  <a:srgbClr val="0070C0"/>
                </a:solidFill>
              </a:rPr>
              <a:t>溫度</a:t>
            </a:r>
            <a:r>
              <a:rPr lang="zh-TW" altLang="en-US" b="1" u="sng" dirty="0">
                <a:solidFill>
                  <a:srgbClr val="0070C0"/>
                </a:solidFill>
              </a:rPr>
              <a:t>帶</a:t>
            </a:r>
            <a:endParaRPr lang="en-HK" b="1" u="sng" dirty="0">
              <a:solidFill>
                <a:srgbClr val="0070C0"/>
              </a:solidFill>
            </a:endParaRPr>
          </a:p>
        </p:txBody>
      </p:sp>
      <p:sp>
        <p:nvSpPr>
          <p:cNvPr id="3" name="Content Placeholder 2">
            <a:extLst>
              <a:ext uri="{FF2B5EF4-FFF2-40B4-BE49-F238E27FC236}">
                <a16:creationId xmlns:a16="http://schemas.microsoft.com/office/drawing/2014/main" id="{28F74F8D-D64A-4FC3-8593-10F7F7338443}"/>
              </a:ext>
            </a:extLst>
          </p:cNvPr>
          <p:cNvSpPr>
            <a:spLocks noGrp="1"/>
          </p:cNvSpPr>
          <p:nvPr>
            <p:ph sz="quarter" idx="13"/>
          </p:nvPr>
        </p:nvSpPr>
        <p:spPr>
          <a:xfrm>
            <a:off x="685330" y="1244339"/>
            <a:ext cx="7772870" cy="4546861"/>
          </a:xfrm>
        </p:spPr>
        <p:txBody>
          <a:bodyPr>
            <a:normAutofit/>
          </a:bodyPr>
          <a:lstStyle/>
          <a:p>
            <a:r>
              <a:rPr lang="zh-TW" altLang="en-US" sz="3200" dirty="0"/>
              <a:t>我</a:t>
            </a:r>
            <a:r>
              <a:rPr lang="zh-TW" altLang="en-US" sz="3200" dirty="0" smtClean="0"/>
              <a:t>國</a:t>
            </a:r>
            <a:r>
              <a:rPr lang="zh-TW" altLang="en-US" sz="3200" dirty="0"/>
              <a:t>的</a:t>
            </a:r>
            <a:r>
              <a:rPr lang="en-US" altLang="zh-TW" sz="3200" dirty="0"/>
              <a:t>“</a:t>
            </a:r>
            <a:r>
              <a:rPr lang="zh-TW" altLang="en-US" sz="3200" dirty="0"/>
              <a:t>溫度帶</a:t>
            </a:r>
            <a:r>
              <a:rPr lang="en-US" altLang="zh-TW" sz="3200" dirty="0"/>
              <a:t>” (</a:t>
            </a:r>
            <a:r>
              <a:rPr lang="zh-TW" altLang="en-US" sz="3200" dirty="0"/>
              <a:t>圖</a:t>
            </a:r>
            <a:r>
              <a:rPr lang="en-US" altLang="zh-TW" sz="3200" dirty="0"/>
              <a:t>3)</a:t>
            </a:r>
            <a:r>
              <a:rPr lang="zh-TW" altLang="en-US" sz="3200" dirty="0"/>
              <a:t>是根據積溫來劃分的</a:t>
            </a:r>
            <a:endParaRPr lang="en-HK" altLang="zh-TW" sz="3200" dirty="0"/>
          </a:p>
          <a:p>
            <a:r>
              <a:rPr lang="zh-TW" altLang="en-US" sz="3200" dirty="0"/>
              <a:t>當日平均氣溫穩定升到</a:t>
            </a:r>
            <a:r>
              <a:rPr lang="en-US" altLang="zh-TW" sz="3200" dirty="0"/>
              <a:t>10 ℃</a:t>
            </a:r>
            <a:r>
              <a:rPr lang="zh-TW" altLang="en-US" sz="3200" dirty="0"/>
              <a:t>以上時，大多數農作物才能活躍生長，所以日平均氣溫連續≧</a:t>
            </a:r>
            <a:r>
              <a:rPr lang="en-US" altLang="zh-TW" sz="3200" dirty="0"/>
              <a:t>10℃</a:t>
            </a:r>
            <a:r>
              <a:rPr lang="zh-TW" altLang="en-US" sz="3200" dirty="0"/>
              <a:t>的天數被稱為生長期。積溫則是把生長期內每天平均氣溫累加起來的溫度總和</a:t>
            </a:r>
            <a:endParaRPr lang="en-HK" sz="3200" dirty="0"/>
          </a:p>
        </p:txBody>
      </p:sp>
    </p:spTree>
    <p:extLst>
      <p:ext uri="{BB962C8B-B14F-4D97-AF65-F5344CB8AC3E}">
        <p14:creationId xmlns:p14="http://schemas.microsoft.com/office/powerpoint/2010/main" val="33002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rotWithShape="1">
          <a:blip r:embed="rId2" cstate="hqprint">
            <a:extLst>
              <a:ext uri="{28A0092B-C50C-407E-A947-70E740481C1C}">
                <a14:useLocalDpi xmlns:a14="http://schemas.microsoft.com/office/drawing/2010/main" val="0"/>
              </a:ext>
            </a:extLst>
          </a:blip>
          <a:srcRect t="10424" b="30545"/>
          <a:stretch/>
        </p:blipFill>
        <p:spPr>
          <a:xfrm>
            <a:off x="1483879" y="141403"/>
            <a:ext cx="6699909" cy="5594379"/>
          </a:xfrm>
          <a:prstGeom prst="rect">
            <a:avLst/>
          </a:prstGeom>
        </p:spPr>
      </p:pic>
      <p:sp>
        <p:nvSpPr>
          <p:cNvPr id="14" name="圓角矩形圖說文字 5">
            <a:extLst>
              <a:ext uri="{FF2B5EF4-FFF2-40B4-BE49-F238E27FC236}">
                <a16:creationId xmlns:a16="http://schemas.microsoft.com/office/drawing/2014/main" id="{938D7038-99AF-4F3B-929E-F3117E96B695}"/>
              </a:ext>
            </a:extLst>
          </p:cNvPr>
          <p:cNvSpPr/>
          <p:nvPr/>
        </p:nvSpPr>
        <p:spPr>
          <a:xfrm>
            <a:off x="1901767" y="5671184"/>
            <a:ext cx="6667198" cy="1149891"/>
          </a:xfrm>
          <a:prstGeom prst="wedgeRoundRectCallout">
            <a:avLst>
              <a:gd name="adj1" fmla="val -17030"/>
              <a:gd name="adj2" fmla="val -7379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000" b="1" dirty="0"/>
              <a:t>圖</a:t>
            </a:r>
            <a:r>
              <a:rPr lang="en-US" altLang="zh-TW" sz="3000" b="1" dirty="0"/>
              <a:t>3  </a:t>
            </a:r>
            <a:r>
              <a:rPr lang="zh-TW" altLang="en-US" sz="3000" b="1" dirty="0"/>
              <a:t>我</a:t>
            </a:r>
            <a:r>
              <a:rPr lang="zh-TW" altLang="en-US" sz="3000" b="1" dirty="0" smtClean="0"/>
              <a:t>國</a:t>
            </a:r>
            <a:r>
              <a:rPr lang="zh-TW" altLang="en-US" sz="3000" b="1" dirty="0"/>
              <a:t>的主要溫度帶</a:t>
            </a:r>
            <a:endParaRPr lang="en-HK" altLang="zh-TW" sz="3000" b="1" dirty="0"/>
          </a:p>
          <a:p>
            <a:pPr algn="ctr"/>
            <a:r>
              <a:rPr lang="en-US" altLang="zh-TW" sz="1600" b="1" dirty="0"/>
              <a:t>(</a:t>
            </a:r>
            <a:r>
              <a:rPr lang="zh-TW" altLang="en-US" sz="1600" b="1" dirty="0"/>
              <a:t>來源</a:t>
            </a:r>
            <a:r>
              <a:rPr lang="en-US" altLang="zh-TW" sz="1600" b="1" dirty="0"/>
              <a:t>: </a:t>
            </a:r>
            <a:r>
              <a:rPr lang="zh-TW" altLang="en-US" sz="1600" b="1" dirty="0"/>
              <a:t>香港教育局於</a:t>
            </a:r>
            <a:r>
              <a:rPr lang="en-US" altLang="zh-TW" sz="1600" b="1" dirty="0"/>
              <a:t>2013</a:t>
            </a:r>
            <a:r>
              <a:rPr lang="zh-TW" altLang="en-US" sz="1600" b="1" dirty="0"/>
              <a:t>出版的</a:t>
            </a:r>
            <a:r>
              <a:rPr lang="en-US" altLang="zh-TW" sz="1600" b="1" dirty="0"/>
              <a:t> &lt;&lt;</a:t>
            </a:r>
            <a:r>
              <a:rPr lang="zh-TW" altLang="en-US" sz="1600" b="1" dirty="0"/>
              <a:t>從閱讀中學習中國地理</a:t>
            </a:r>
            <a:r>
              <a:rPr lang="en-US" altLang="zh-TW" sz="1600" b="1" dirty="0"/>
              <a:t>(</a:t>
            </a:r>
            <a:r>
              <a:rPr lang="zh-TW" altLang="en-US" sz="1600" b="1" dirty="0"/>
              <a:t>第一部分</a:t>
            </a:r>
            <a:r>
              <a:rPr lang="en-US" altLang="zh-TW" sz="1600" b="1" dirty="0"/>
              <a:t>): </a:t>
            </a:r>
            <a:r>
              <a:rPr lang="zh-TW" altLang="en-US" sz="1600" b="1" dirty="0"/>
              <a:t>自然環境</a:t>
            </a:r>
            <a:r>
              <a:rPr lang="en-US" altLang="zh-TW" sz="1600" b="1" dirty="0"/>
              <a:t>&gt;&gt; </a:t>
            </a:r>
            <a:r>
              <a:rPr lang="zh-TW" altLang="en-US" sz="1600" b="1" dirty="0"/>
              <a:t>一書中的第</a:t>
            </a:r>
            <a:r>
              <a:rPr lang="en-US" altLang="zh-TW" sz="1600" b="1" dirty="0"/>
              <a:t>91</a:t>
            </a:r>
            <a:r>
              <a:rPr lang="zh-TW" altLang="en-US" sz="1600" b="1" dirty="0"/>
              <a:t>頁</a:t>
            </a:r>
            <a:r>
              <a:rPr lang="en-US" altLang="zh-TW" sz="1600" b="1" dirty="0"/>
              <a:t>) </a:t>
            </a:r>
            <a:r>
              <a:rPr lang="zh-TW" altLang="en-US" sz="1600" b="1" dirty="0"/>
              <a:t> </a:t>
            </a:r>
            <a:endParaRPr lang="zh-HK" altLang="en-US" sz="1600" b="1" dirty="0"/>
          </a:p>
        </p:txBody>
      </p:sp>
      <p:sp>
        <p:nvSpPr>
          <p:cNvPr id="15" name="TextBox 12">
            <a:extLst>
              <a:ext uri="{FF2B5EF4-FFF2-40B4-BE49-F238E27FC236}">
                <a16:creationId xmlns:a16="http://schemas.microsoft.com/office/drawing/2014/main" id="{EEFD7CF3-D4D8-BC41-AF1C-07634C333492}"/>
              </a:ext>
            </a:extLst>
          </p:cNvPr>
          <p:cNvSpPr txBox="1"/>
          <p:nvPr/>
        </p:nvSpPr>
        <p:spPr>
          <a:xfrm>
            <a:off x="1753426" y="5231211"/>
            <a:ext cx="2039272" cy="307777"/>
          </a:xfrm>
          <a:prstGeom prst="rect">
            <a:avLst/>
          </a:prstGeom>
          <a:noFill/>
        </p:spPr>
        <p:txBody>
          <a:bodyPr wrap="square" rtlCol="0">
            <a:spAutoFit/>
          </a:bodyPr>
          <a:lstStyle/>
          <a:p>
            <a:r>
              <a:rPr lang="en-US" sz="1400" dirty="0"/>
              <a:t>*</a:t>
            </a:r>
            <a:r>
              <a:rPr lang="zh-TW" altLang="en-US" sz="1400" dirty="0"/>
              <a:t>南海諸島沒有數據</a:t>
            </a:r>
            <a:endParaRPr lang="en-US" sz="1400" dirty="0"/>
          </a:p>
        </p:txBody>
      </p:sp>
      <p:sp>
        <p:nvSpPr>
          <p:cNvPr id="16" name="Speech Bubble: Rectangle 9">
            <a:extLst>
              <a:ext uri="{FF2B5EF4-FFF2-40B4-BE49-F238E27FC236}">
                <a16:creationId xmlns:a16="http://schemas.microsoft.com/office/drawing/2014/main" id="{63632D15-81C4-420B-963F-618770BB7C96}"/>
              </a:ext>
            </a:extLst>
          </p:cNvPr>
          <p:cNvSpPr/>
          <p:nvPr/>
        </p:nvSpPr>
        <p:spPr>
          <a:xfrm>
            <a:off x="620651" y="3015115"/>
            <a:ext cx="1722268" cy="526742"/>
          </a:xfrm>
          <a:prstGeom prst="wedgeRectCallout">
            <a:avLst>
              <a:gd name="adj1" fmla="val 84514"/>
              <a:gd name="adj2" fmla="val -14376"/>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a:solidFill>
                  <a:schemeClr val="tx1"/>
                </a:solidFill>
              </a:rPr>
              <a:t>10 ℃</a:t>
            </a:r>
            <a:r>
              <a:rPr lang="zh-TW" altLang="en-US" sz="1400" dirty="0">
                <a:solidFill>
                  <a:schemeClr val="tx1"/>
                </a:solidFill>
              </a:rPr>
              <a:t>積溫</a:t>
            </a:r>
            <a:r>
              <a:rPr lang="en-HK" altLang="zh-TW" sz="1400" dirty="0">
                <a:solidFill>
                  <a:schemeClr val="tx1"/>
                </a:solidFill>
              </a:rPr>
              <a:t>: &lt;2000℃ </a:t>
            </a:r>
            <a:r>
              <a:rPr lang="en-US" altLang="zh-TW" sz="1400" dirty="0">
                <a:solidFill>
                  <a:schemeClr val="tx1"/>
                </a:solidFill>
              </a:rPr>
              <a:t>(</a:t>
            </a:r>
            <a:r>
              <a:rPr lang="zh-TW" altLang="en-US" sz="1400" dirty="0">
                <a:solidFill>
                  <a:schemeClr val="tx1"/>
                </a:solidFill>
              </a:rPr>
              <a:t>大部分地區</a:t>
            </a:r>
            <a:r>
              <a:rPr lang="en-US" altLang="zh-TW" sz="1400" dirty="0">
                <a:solidFill>
                  <a:schemeClr val="tx1"/>
                </a:solidFill>
              </a:rPr>
              <a:t>)</a:t>
            </a:r>
            <a:r>
              <a:rPr lang="en-HK" altLang="zh-TW" sz="1400" dirty="0">
                <a:solidFill>
                  <a:schemeClr val="tx1"/>
                </a:solidFill>
              </a:rPr>
              <a:t>  </a:t>
            </a:r>
            <a:endParaRPr lang="en-HK" sz="1400" dirty="0">
              <a:solidFill>
                <a:schemeClr val="tx1"/>
              </a:solidFill>
            </a:endParaRPr>
          </a:p>
        </p:txBody>
      </p:sp>
      <p:sp>
        <p:nvSpPr>
          <p:cNvPr id="5" name="文字方塊 4"/>
          <p:cNvSpPr txBox="1"/>
          <p:nvPr/>
        </p:nvSpPr>
        <p:spPr>
          <a:xfrm>
            <a:off x="3200400" y="3325091"/>
            <a:ext cx="773084" cy="246221"/>
          </a:xfrm>
          <a:prstGeom prst="rect">
            <a:avLst/>
          </a:prstGeom>
          <a:noFill/>
        </p:spPr>
        <p:txBody>
          <a:bodyPr wrap="square" rtlCol="0">
            <a:spAutoFit/>
          </a:bodyPr>
          <a:lstStyle/>
          <a:p>
            <a:r>
              <a:rPr lang="zh-TW" altLang="en-US" sz="1000" dirty="0" smtClean="0"/>
              <a:t>拉薩</a:t>
            </a:r>
            <a:endParaRPr lang="en-US" sz="1000" dirty="0"/>
          </a:p>
        </p:txBody>
      </p:sp>
      <p:sp>
        <p:nvSpPr>
          <p:cNvPr id="17" name="文字方塊 16"/>
          <p:cNvSpPr txBox="1"/>
          <p:nvPr/>
        </p:nvSpPr>
        <p:spPr>
          <a:xfrm>
            <a:off x="2984268" y="2876608"/>
            <a:ext cx="1463040" cy="382385"/>
          </a:xfrm>
          <a:prstGeom prst="rect">
            <a:avLst/>
          </a:prstGeom>
          <a:noFill/>
        </p:spPr>
        <p:txBody>
          <a:bodyPr wrap="square" rtlCol="0">
            <a:spAutoFit/>
          </a:bodyPr>
          <a:lstStyle/>
          <a:p>
            <a:r>
              <a:rPr lang="zh-TW" altLang="en-US" b="1" dirty="0" smtClean="0"/>
              <a:t>高原氣候區</a:t>
            </a:r>
            <a:endParaRPr lang="en-US" b="1" dirty="0"/>
          </a:p>
        </p:txBody>
      </p:sp>
      <p:sp>
        <p:nvSpPr>
          <p:cNvPr id="18" name="文字方塊 17"/>
          <p:cNvSpPr txBox="1"/>
          <p:nvPr/>
        </p:nvSpPr>
        <p:spPr>
          <a:xfrm>
            <a:off x="4640905" y="2630387"/>
            <a:ext cx="773084" cy="246221"/>
          </a:xfrm>
          <a:prstGeom prst="rect">
            <a:avLst/>
          </a:prstGeom>
          <a:noFill/>
        </p:spPr>
        <p:txBody>
          <a:bodyPr wrap="square" rtlCol="0">
            <a:spAutoFit/>
          </a:bodyPr>
          <a:lstStyle/>
          <a:p>
            <a:r>
              <a:rPr lang="zh-TW" altLang="en-US" sz="1000" dirty="0" smtClean="0"/>
              <a:t>蘭州</a:t>
            </a:r>
            <a:endParaRPr lang="en-US" sz="1000" dirty="0"/>
          </a:p>
        </p:txBody>
      </p:sp>
      <p:sp>
        <p:nvSpPr>
          <p:cNvPr id="19" name="文字方塊 18"/>
          <p:cNvSpPr txBox="1"/>
          <p:nvPr/>
        </p:nvSpPr>
        <p:spPr>
          <a:xfrm>
            <a:off x="3019614" y="1554641"/>
            <a:ext cx="773084" cy="246221"/>
          </a:xfrm>
          <a:prstGeom prst="rect">
            <a:avLst/>
          </a:prstGeom>
          <a:noFill/>
        </p:spPr>
        <p:txBody>
          <a:bodyPr wrap="square" rtlCol="0">
            <a:spAutoFit/>
          </a:bodyPr>
          <a:lstStyle/>
          <a:p>
            <a:r>
              <a:rPr lang="zh-TW" altLang="en-US" sz="1000" dirty="0" smtClean="0"/>
              <a:t>烏魯木齊</a:t>
            </a:r>
            <a:endParaRPr lang="en-US" sz="1000" dirty="0"/>
          </a:p>
        </p:txBody>
      </p:sp>
      <p:sp>
        <p:nvSpPr>
          <p:cNvPr id="20" name="文字方塊 19"/>
          <p:cNvSpPr txBox="1"/>
          <p:nvPr/>
        </p:nvSpPr>
        <p:spPr>
          <a:xfrm>
            <a:off x="6619701" y="1210934"/>
            <a:ext cx="773084" cy="246221"/>
          </a:xfrm>
          <a:prstGeom prst="rect">
            <a:avLst/>
          </a:prstGeom>
          <a:noFill/>
        </p:spPr>
        <p:txBody>
          <a:bodyPr wrap="square" rtlCol="0">
            <a:spAutoFit/>
          </a:bodyPr>
          <a:lstStyle/>
          <a:p>
            <a:r>
              <a:rPr lang="zh-TW" altLang="en-US" sz="1000" dirty="0" smtClean="0"/>
              <a:t>哈爾濱</a:t>
            </a:r>
            <a:endParaRPr lang="en-US" sz="1000" dirty="0"/>
          </a:p>
        </p:txBody>
      </p:sp>
      <p:sp>
        <p:nvSpPr>
          <p:cNvPr id="21" name="文字方塊 20"/>
          <p:cNvSpPr txBox="1"/>
          <p:nvPr/>
        </p:nvSpPr>
        <p:spPr>
          <a:xfrm>
            <a:off x="5815460" y="2071582"/>
            <a:ext cx="773084" cy="246221"/>
          </a:xfrm>
          <a:prstGeom prst="rect">
            <a:avLst/>
          </a:prstGeom>
          <a:noFill/>
        </p:spPr>
        <p:txBody>
          <a:bodyPr wrap="square" rtlCol="0">
            <a:spAutoFit/>
          </a:bodyPr>
          <a:lstStyle/>
          <a:p>
            <a:r>
              <a:rPr lang="zh-TW" altLang="en-US" sz="1000" dirty="0" smtClean="0"/>
              <a:t>北京</a:t>
            </a:r>
            <a:endParaRPr lang="en-US" sz="1000" dirty="0"/>
          </a:p>
        </p:txBody>
      </p:sp>
      <p:sp>
        <p:nvSpPr>
          <p:cNvPr id="22" name="文字方塊 21"/>
          <p:cNvSpPr txBox="1"/>
          <p:nvPr/>
        </p:nvSpPr>
        <p:spPr>
          <a:xfrm>
            <a:off x="6233159" y="3253347"/>
            <a:ext cx="773084" cy="246221"/>
          </a:xfrm>
          <a:prstGeom prst="rect">
            <a:avLst/>
          </a:prstGeom>
          <a:noFill/>
        </p:spPr>
        <p:txBody>
          <a:bodyPr wrap="square" rtlCol="0">
            <a:spAutoFit/>
          </a:bodyPr>
          <a:lstStyle/>
          <a:p>
            <a:r>
              <a:rPr lang="zh-TW" altLang="en-US" sz="1000" dirty="0" smtClean="0"/>
              <a:t>上海</a:t>
            </a:r>
            <a:endParaRPr lang="en-US" sz="1000" dirty="0"/>
          </a:p>
        </p:txBody>
      </p:sp>
      <p:sp>
        <p:nvSpPr>
          <p:cNvPr id="23" name="文字方塊 22"/>
          <p:cNvSpPr txBox="1"/>
          <p:nvPr/>
        </p:nvSpPr>
        <p:spPr>
          <a:xfrm>
            <a:off x="5691047" y="3278486"/>
            <a:ext cx="773084" cy="246221"/>
          </a:xfrm>
          <a:prstGeom prst="rect">
            <a:avLst/>
          </a:prstGeom>
          <a:noFill/>
        </p:spPr>
        <p:txBody>
          <a:bodyPr wrap="square" rtlCol="0">
            <a:spAutoFit/>
          </a:bodyPr>
          <a:lstStyle/>
          <a:p>
            <a:r>
              <a:rPr lang="zh-TW" altLang="en-US" sz="1000" dirty="0" smtClean="0"/>
              <a:t>武漢</a:t>
            </a:r>
            <a:endParaRPr lang="en-US" sz="1000" dirty="0"/>
          </a:p>
        </p:txBody>
      </p:sp>
      <p:sp>
        <p:nvSpPr>
          <p:cNvPr id="24" name="文字方塊 23"/>
          <p:cNvSpPr txBox="1"/>
          <p:nvPr/>
        </p:nvSpPr>
        <p:spPr>
          <a:xfrm>
            <a:off x="4445197" y="3959593"/>
            <a:ext cx="773084" cy="246221"/>
          </a:xfrm>
          <a:prstGeom prst="rect">
            <a:avLst/>
          </a:prstGeom>
          <a:noFill/>
        </p:spPr>
        <p:txBody>
          <a:bodyPr wrap="square" rtlCol="0">
            <a:spAutoFit/>
          </a:bodyPr>
          <a:lstStyle/>
          <a:p>
            <a:r>
              <a:rPr lang="zh-TW" altLang="en-US" sz="1000" dirty="0" smtClean="0"/>
              <a:t>昆明</a:t>
            </a:r>
            <a:endParaRPr lang="en-US" sz="1000" dirty="0"/>
          </a:p>
        </p:txBody>
      </p:sp>
      <p:sp>
        <p:nvSpPr>
          <p:cNvPr id="25" name="文字方塊 24"/>
          <p:cNvSpPr txBox="1"/>
          <p:nvPr/>
        </p:nvSpPr>
        <p:spPr>
          <a:xfrm>
            <a:off x="5660334" y="4183245"/>
            <a:ext cx="773084" cy="246221"/>
          </a:xfrm>
          <a:prstGeom prst="rect">
            <a:avLst/>
          </a:prstGeom>
          <a:noFill/>
        </p:spPr>
        <p:txBody>
          <a:bodyPr wrap="square" rtlCol="0">
            <a:spAutoFit/>
          </a:bodyPr>
          <a:lstStyle/>
          <a:p>
            <a:r>
              <a:rPr lang="zh-TW" altLang="en-US" sz="1000" dirty="0" smtClean="0"/>
              <a:t>廣州</a:t>
            </a:r>
            <a:endParaRPr lang="en-US" sz="1000" dirty="0"/>
          </a:p>
        </p:txBody>
      </p:sp>
      <p:sp>
        <p:nvSpPr>
          <p:cNvPr id="26" name="文字方塊 25"/>
          <p:cNvSpPr txBox="1"/>
          <p:nvPr/>
        </p:nvSpPr>
        <p:spPr>
          <a:xfrm>
            <a:off x="2527069" y="2048091"/>
            <a:ext cx="1463040" cy="382385"/>
          </a:xfrm>
          <a:prstGeom prst="rect">
            <a:avLst/>
          </a:prstGeom>
          <a:noFill/>
        </p:spPr>
        <p:txBody>
          <a:bodyPr wrap="square" rtlCol="0">
            <a:spAutoFit/>
          </a:bodyPr>
          <a:lstStyle/>
          <a:p>
            <a:r>
              <a:rPr lang="zh-TW" altLang="en-US" b="1" dirty="0" smtClean="0"/>
              <a:t>暖温帶</a:t>
            </a:r>
            <a:endParaRPr lang="en-US" b="1" dirty="0"/>
          </a:p>
        </p:txBody>
      </p:sp>
      <p:sp>
        <p:nvSpPr>
          <p:cNvPr id="27" name="文字方塊 26"/>
          <p:cNvSpPr txBox="1"/>
          <p:nvPr/>
        </p:nvSpPr>
        <p:spPr>
          <a:xfrm>
            <a:off x="5218281" y="2785148"/>
            <a:ext cx="1463040" cy="382385"/>
          </a:xfrm>
          <a:prstGeom prst="rect">
            <a:avLst/>
          </a:prstGeom>
          <a:noFill/>
        </p:spPr>
        <p:txBody>
          <a:bodyPr wrap="square" rtlCol="0">
            <a:spAutoFit/>
          </a:bodyPr>
          <a:lstStyle/>
          <a:p>
            <a:r>
              <a:rPr lang="zh-TW" altLang="en-US" b="1" dirty="0" smtClean="0"/>
              <a:t>暖温帶</a:t>
            </a:r>
            <a:endParaRPr lang="en-US" b="1" dirty="0"/>
          </a:p>
        </p:txBody>
      </p:sp>
      <p:sp>
        <p:nvSpPr>
          <p:cNvPr id="28" name="文字方塊 27"/>
          <p:cNvSpPr txBox="1"/>
          <p:nvPr/>
        </p:nvSpPr>
        <p:spPr>
          <a:xfrm>
            <a:off x="2982157" y="1294182"/>
            <a:ext cx="1463040" cy="307777"/>
          </a:xfrm>
          <a:prstGeom prst="rect">
            <a:avLst/>
          </a:prstGeom>
          <a:noFill/>
        </p:spPr>
        <p:txBody>
          <a:bodyPr wrap="square" rtlCol="0">
            <a:spAutoFit/>
          </a:bodyPr>
          <a:lstStyle/>
          <a:p>
            <a:r>
              <a:rPr lang="zh-TW" altLang="en-US" sz="1400" b="1" dirty="0"/>
              <a:t>中</a:t>
            </a:r>
            <a:r>
              <a:rPr lang="zh-TW" altLang="en-US" sz="1400" b="1" dirty="0" smtClean="0"/>
              <a:t>温帶</a:t>
            </a:r>
            <a:endParaRPr lang="en-US" sz="1400" b="1" dirty="0"/>
          </a:p>
        </p:txBody>
      </p:sp>
      <p:sp>
        <p:nvSpPr>
          <p:cNvPr id="29" name="文字方塊 28"/>
          <p:cNvSpPr txBox="1"/>
          <p:nvPr/>
        </p:nvSpPr>
        <p:spPr>
          <a:xfrm>
            <a:off x="5857024" y="1686424"/>
            <a:ext cx="1463040" cy="307777"/>
          </a:xfrm>
          <a:prstGeom prst="rect">
            <a:avLst/>
          </a:prstGeom>
          <a:noFill/>
        </p:spPr>
        <p:txBody>
          <a:bodyPr wrap="square" rtlCol="0">
            <a:spAutoFit/>
          </a:bodyPr>
          <a:lstStyle/>
          <a:p>
            <a:r>
              <a:rPr lang="zh-TW" altLang="en-US" sz="1400" b="1" dirty="0"/>
              <a:t>中</a:t>
            </a:r>
            <a:r>
              <a:rPr lang="zh-TW" altLang="en-US" sz="1400" b="1" dirty="0" smtClean="0"/>
              <a:t>温帶</a:t>
            </a:r>
            <a:endParaRPr lang="en-US" sz="1400" b="1" dirty="0"/>
          </a:p>
        </p:txBody>
      </p:sp>
      <p:sp>
        <p:nvSpPr>
          <p:cNvPr id="30" name="文字方塊 29"/>
          <p:cNvSpPr txBox="1"/>
          <p:nvPr/>
        </p:nvSpPr>
        <p:spPr>
          <a:xfrm>
            <a:off x="5033648" y="3740135"/>
            <a:ext cx="1463040" cy="382385"/>
          </a:xfrm>
          <a:prstGeom prst="rect">
            <a:avLst/>
          </a:prstGeom>
          <a:noFill/>
        </p:spPr>
        <p:txBody>
          <a:bodyPr wrap="square" rtlCol="0">
            <a:spAutoFit/>
          </a:bodyPr>
          <a:lstStyle/>
          <a:p>
            <a:r>
              <a:rPr lang="zh-TW" altLang="en-US" b="1" dirty="0" smtClean="0"/>
              <a:t>亞熱帶</a:t>
            </a:r>
            <a:endParaRPr lang="en-US" b="1" dirty="0"/>
          </a:p>
        </p:txBody>
      </p:sp>
      <p:sp>
        <p:nvSpPr>
          <p:cNvPr id="31" name="Speech Bubble: Rectangle 8">
            <a:extLst>
              <a:ext uri="{FF2B5EF4-FFF2-40B4-BE49-F238E27FC236}">
                <a16:creationId xmlns:a16="http://schemas.microsoft.com/office/drawing/2014/main" id="{1DEFAA00-DC5A-4315-9F7B-B7B6A6C25A57}"/>
              </a:ext>
            </a:extLst>
          </p:cNvPr>
          <p:cNvSpPr/>
          <p:nvPr/>
        </p:nvSpPr>
        <p:spPr>
          <a:xfrm>
            <a:off x="4166313" y="675262"/>
            <a:ext cx="1722268" cy="435006"/>
          </a:xfrm>
          <a:prstGeom prst="wedgeRectCallout">
            <a:avLst>
              <a:gd name="adj1" fmla="val 71951"/>
              <a:gd name="adj2" fmla="val -15051"/>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a:solidFill>
                  <a:schemeClr val="tx1"/>
                </a:solidFill>
              </a:rPr>
              <a:t>10 ℃</a:t>
            </a:r>
            <a:r>
              <a:rPr lang="zh-TW" altLang="en-US" sz="1400" dirty="0">
                <a:solidFill>
                  <a:schemeClr val="tx1"/>
                </a:solidFill>
              </a:rPr>
              <a:t>積溫</a:t>
            </a:r>
            <a:r>
              <a:rPr lang="en-HK" altLang="zh-TW" sz="1400" dirty="0">
                <a:solidFill>
                  <a:schemeClr val="tx1"/>
                </a:solidFill>
              </a:rPr>
              <a:t>: &lt;1600℃  </a:t>
            </a:r>
            <a:endParaRPr lang="en-HK" sz="1400" dirty="0">
              <a:solidFill>
                <a:schemeClr val="tx1"/>
              </a:solidFill>
            </a:endParaRPr>
          </a:p>
        </p:txBody>
      </p:sp>
      <p:sp>
        <p:nvSpPr>
          <p:cNvPr id="32" name="文字方塊 31"/>
          <p:cNvSpPr txBox="1"/>
          <p:nvPr/>
        </p:nvSpPr>
        <p:spPr>
          <a:xfrm>
            <a:off x="6020289" y="592991"/>
            <a:ext cx="1463040" cy="276999"/>
          </a:xfrm>
          <a:prstGeom prst="rect">
            <a:avLst/>
          </a:prstGeom>
          <a:noFill/>
        </p:spPr>
        <p:txBody>
          <a:bodyPr wrap="square" rtlCol="0">
            <a:spAutoFit/>
          </a:bodyPr>
          <a:lstStyle/>
          <a:p>
            <a:r>
              <a:rPr lang="zh-TW" altLang="en-US" sz="1200" b="1" dirty="0" smtClean="0"/>
              <a:t>寒温帶</a:t>
            </a:r>
            <a:endParaRPr lang="en-US" sz="1200" b="1" dirty="0"/>
          </a:p>
        </p:txBody>
      </p:sp>
      <p:sp>
        <p:nvSpPr>
          <p:cNvPr id="33" name="文字方塊 32"/>
          <p:cNvSpPr txBox="1"/>
          <p:nvPr/>
        </p:nvSpPr>
        <p:spPr>
          <a:xfrm>
            <a:off x="5391821" y="4862534"/>
            <a:ext cx="1463040" cy="276999"/>
          </a:xfrm>
          <a:prstGeom prst="rect">
            <a:avLst/>
          </a:prstGeom>
          <a:noFill/>
        </p:spPr>
        <p:txBody>
          <a:bodyPr wrap="square" rtlCol="0">
            <a:spAutoFit/>
          </a:bodyPr>
          <a:lstStyle/>
          <a:p>
            <a:r>
              <a:rPr lang="zh-TW" altLang="en-US" sz="1200" b="1" dirty="0"/>
              <a:t>熱</a:t>
            </a:r>
            <a:r>
              <a:rPr lang="zh-TW" altLang="en-US" sz="1200" b="1" dirty="0" smtClean="0"/>
              <a:t>帶</a:t>
            </a:r>
            <a:endParaRPr lang="en-US" sz="1200" b="1" dirty="0"/>
          </a:p>
        </p:txBody>
      </p:sp>
      <p:sp>
        <p:nvSpPr>
          <p:cNvPr id="34" name="文字方塊 33"/>
          <p:cNvSpPr txBox="1"/>
          <p:nvPr/>
        </p:nvSpPr>
        <p:spPr>
          <a:xfrm>
            <a:off x="4219093" y="4515671"/>
            <a:ext cx="1463040" cy="276999"/>
          </a:xfrm>
          <a:prstGeom prst="rect">
            <a:avLst/>
          </a:prstGeom>
          <a:noFill/>
        </p:spPr>
        <p:txBody>
          <a:bodyPr wrap="square" rtlCol="0">
            <a:spAutoFit/>
          </a:bodyPr>
          <a:lstStyle/>
          <a:p>
            <a:r>
              <a:rPr lang="zh-TW" altLang="en-US" sz="1200" b="1" dirty="0"/>
              <a:t>熱</a:t>
            </a:r>
            <a:r>
              <a:rPr lang="zh-TW" altLang="en-US" sz="1200" b="1" dirty="0" smtClean="0"/>
              <a:t>帶</a:t>
            </a:r>
            <a:endParaRPr lang="en-US" sz="1200" b="1" dirty="0"/>
          </a:p>
        </p:txBody>
      </p:sp>
      <p:sp>
        <p:nvSpPr>
          <p:cNvPr id="35" name="Speech Bubble: Rectangle 7">
            <a:extLst>
              <a:ext uri="{FF2B5EF4-FFF2-40B4-BE49-F238E27FC236}">
                <a16:creationId xmlns:a16="http://schemas.microsoft.com/office/drawing/2014/main" id="{47573813-48C6-4CB4-B16B-38AF7CE0D7C4}"/>
              </a:ext>
            </a:extLst>
          </p:cNvPr>
          <p:cNvSpPr/>
          <p:nvPr/>
        </p:nvSpPr>
        <p:spPr>
          <a:xfrm>
            <a:off x="7304709" y="1278343"/>
            <a:ext cx="1722268" cy="435006"/>
          </a:xfrm>
          <a:prstGeom prst="wedgeRectCallout">
            <a:avLst>
              <a:gd name="adj1" fmla="val -75786"/>
              <a:gd name="adj2" fmla="val 47732"/>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a:solidFill>
                  <a:schemeClr val="tx1"/>
                </a:solidFill>
              </a:rPr>
              <a:t>10 ℃</a:t>
            </a:r>
            <a:r>
              <a:rPr lang="zh-TW" altLang="en-US" sz="1400" dirty="0">
                <a:solidFill>
                  <a:schemeClr val="tx1"/>
                </a:solidFill>
              </a:rPr>
              <a:t>積溫</a:t>
            </a:r>
            <a:r>
              <a:rPr lang="en-HK" altLang="zh-TW" sz="1400" dirty="0">
                <a:solidFill>
                  <a:schemeClr val="tx1"/>
                </a:solidFill>
              </a:rPr>
              <a:t>: 1600-3400℃  </a:t>
            </a:r>
            <a:endParaRPr lang="en-HK" sz="1400" dirty="0">
              <a:solidFill>
                <a:schemeClr val="tx1"/>
              </a:solidFill>
            </a:endParaRPr>
          </a:p>
        </p:txBody>
      </p:sp>
      <p:sp>
        <p:nvSpPr>
          <p:cNvPr id="36" name="Speech Bubble: Rectangle 6">
            <a:extLst>
              <a:ext uri="{FF2B5EF4-FFF2-40B4-BE49-F238E27FC236}">
                <a16:creationId xmlns:a16="http://schemas.microsoft.com/office/drawing/2014/main" id="{8E9C2718-B377-44A4-AACD-962EEB4F69C4}"/>
              </a:ext>
            </a:extLst>
          </p:cNvPr>
          <p:cNvSpPr/>
          <p:nvPr/>
        </p:nvSpPr>
        <p:spPr>
          <a:xfrm>
            <a:off x="6883115" y="2347539"/>
            <a:ext cx="1722268" cy="435006"/>
          </a:xfrm>
          <a:prstGeom prst="wedgeRectCallout">
            <a:avLst>
              <a:gd name="adj1" fmla="val -95575"/>
              <a:gd name="adj2" fmla="val 70663"/>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a:solidFill>
                  <a:schemeClr val="tx1"/>
                </a:solidFill>
              </a:rPr>
              <a:t>10 ℃</a:t>
            </a:r>
            <a:r>
              <a:rPr lang="zh-TW" altLang="en-US" sz="1400" dirty="0">
                <a:solidFill>
                  <a:schemeClr val="tx1"/>
                </a:solidFill>
              </a:rPr>
              <a:t>積溫</a:t>
            </a:r>
            <a:r>
              <a:rPr lang="en-HK" altLang="zh-TW" sz="1400" dirty="0">
                <a:solidFill>
                  <a:schemeClr val="tx1"/>
                </a:solidFill>
              </a:rPr>
              <a:t>: 3400-4500℃  </a:t>
            </a:r>
            <a:endParaRPr lang="en-HK" sz="1400" dirty="0">
              <a:solidFill>
                <a:schemeClr val="tx1"/>
              </a:solidFill>
            </a:endParaRPr>
          </a:p>
        </p:txBody>
      </p:sp>
      <p:sp>
        <p:nvSpPr>
          <p:cNvPr id="37" name="Speech Bubble: Rectangle 5">
            <a:extLst>
              <a:ext uri="{FF2B5EF4-FFF2-40B4-BE49-F238E27FC236}">
                <a16:creationId xmlns:a16="http://schemas.microsoft.com/office/drawing/2014/main" id="{A755CC5D-9A86-49D0-A82D-A2F0767E969B}"/>
              </a:ext>
            </a:extLst>
          </p:cNvPr>
          <p:cNvSpPr/>
          <p:nvPr/>
        </p:nvSpPr>
        <p:spPr>
          <a:xfrm>
            <a:off x="7085139" y="3303681"/>
            <a:ext cx="1722268" cy="435006"/>
          </a:xfrm>
          <a:prstGeom prst="wedgeRectCallout">
            <a:avLst>
              <a:gd name="adj1" fmla="val -95575"/>
              <a:gd name="adj2" fmla="val 70663"/>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a:solidFill>
                  <a:schemeClr val="tx1"/>
                </a:solidFill>
              </a:rPr>
              <a:t>10 ℃</a:t>
            </a:r>
            <a:r>
              <a:rPr lang="zh-TW" altLang="en-US" sz="1400" dirty="0">
                <a:solidFill>
                  <a:schemeClr val="tx1"/>
                </a:solidFill>
              </a:rPr>
              <a:t>積溫</a:t>
            </a:r>
            <a:r>
              <a:rPr lang="en-HK" altLang="zh-TW" sz="1400" dirty="0">
                <a:solidFill>
                  <a:schemeClr val="tx1"/>
                </a:solidFill>
              </a:rPr>
              <a:t>: 4500-8000℃  </a:t>
            </a:r>
            <a:endParaRPr lang="en-HK" sz="1400" dirty="0">
              <a:solidFill>
                <a:schemeClr val="tx1"/>
              </a:solidFill>
            </a:endParaRPr>
          </a:p>
        </p:txBody>
      </p:sp>
      <p:sp>
        <p:nvSpPr>
          <p:cNvPr id="38" name="Speech Bubble: Rectangle 4">
            <a:extLst>
              <a:ext uri="{FF2B5EF4-FFF2-40B4-BE49-F238E27FC236}">
                <a16:creationId xmlns:a16="http://schemas.microsoft.com/office/drawing/2014/main" id="{756630B1-05EB-DB41-91A3-11442578E603}"/>
              </a:ext>
            </a:extLst>
          </p:cNvPr>
          <p:cNvSpPr/>
          <p:nvPr/>
        </p:nvSpPr>
        <p:spPr>
          <a:xfrm>
            <a:off x="5283975" y="5200804"/>
            <a:ext cx="1722268" cy="435006"/>
          </a:xfrm>
          <a:prstGeom prst="wedgeRectCallout">
            <a:avLst>
              <a:gd name="adj1" fmla="val -42000"/>
              <a:gd name="adj2" fmla="val -82213"/>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a:solidFill>
                  <a:schemeClr val="tx1"/>
                </a:solidFill>
              </a:rPr>
              <a:t>10 ℃</a:t>
            </a:r>
            <a:r>
              <a:rPr lang="zh-TW" altLang="en-US" sz="1400" dirty="0">
                <a:solidFill>
                  <a:schemeClr val="tx1"/>
                </a:solidFill>
              </a:rPr>
              <a:t>積溫</a:t>
            </a:r>
            <a:r>
              <a:rPr lang="en-HK" altLang="zh-TW" sz="1400" dirty="0">
                <a:solidFill>
                  <a:schemeClr val="tx1"/>
                </a:solidFill>
              </a:rPr>
              <a:t>: &gt;8000℃  </a:t>
            </a:r>
            <a:endParaRPr lang="en-HK" sz="1400" dirty="0">
              <a:solidFill>
                <a:schemeClr val="tx1"/>
              </a:solidFill>
            </a:endParaRPr>
          </a:p>
        </p:txBody>
      </p:sp>
      <p:sp>
        <p:nvSpPr>
          <p:cNvPr id="39" name="文字方塊 38"/>
          <p:cNvSpPr txBox="1"/>
          <p:nvPr/>
        </p:nvSpPr>
        <p:spPr>
          <a:xfrm>
            <a:off x="2121249" y="3890856"/>
            <a:ext cx="1147156" cy="1277273"/>
          </a:xfrm>
          <a:prstGeom prst="rect">
            <a:avLst/>
          </a:prstGeom>
          <a:noFill/>
        </p:spPr>
        <p:txBody>
          <a:bodyPr wrap="square" rtlCol="0">
            <a:spAutoFit/>
          </a:bodyPr>
          <a:lstStyle/>
          <a:p>
            <a:r>
              <a:rPr lang="zh-TW" altLang="en-US" sz="1100" dirty="0" smtClean="0"/>
              <a:t>熱帶</a:t>
            </a:r>
            <a:endParaRPr lang="en-US" altLang="zh-TW" sz="1100" dirty="0" smtClean="0"/>
          </a:p>
          <a:p>
            <a:r>
              <a:rPr lang="zh-TW" altLang="en-US" sz="1100" dirty="0" smtClean="0"/>
              <a:t>亞熱帶</a:t>
            </a:r>
            <a:endParaRPr lang="en-US" altLang="zh-TW" sz="1100" dirty="0" smtClean="0"/>
          </a:p>
          <a:p>
            <a:r>
              <a:rPr lang="zh-TW" altLang="en-US" sz="1100" dirty="0" smtClean="0"/>
              <a:t>暖温帶</a:t>
            </a:r>
            <a:endParaRPr lang="en-US" altLang="zh-TW" sz="1100" dirty="0" smtClean="0"/>
          </a:p>
          <a:p>
            <a:r>
              <a:rPr lang="zh-TW" altLang="en-US" sz="1100" dirty="0" smtClean="0"/>
              <a:t>中温帶</a:t>
            </a:r>
            <a:endParaRPr lang="en-US" altLang="zh-TW" sz="1100" dirty="0" smtClean="0"/>
          </a:p>
          <a:p>
            <a:r>
              <a:rPr lang="zh-TW" altLang="en-US" sz="1100" dirty="0" smtClean="0"/>
              <a:t>寒温帶</a:t>
            </a:r>
            <a:endParaRPr lang="en-US" altLang="zh-TW" sz="1100" dirty="0" smtClean="0"/>
          </a:p>
          <a:p>
            <a:r>
              <a:rPr lang="zh-TW" altLang="en-US" sz="1100" dirty="0" smtClean="0"/>
              <a:t>高原氣候區</a:t>
            </a:r>
            <a:endParaRPr lang="en-US" altLang="zh-TW" sz="1100" dirty="0" smtClean="0"/>
          </a:p>
          <a:p>
            <a:endParaRPr lang="en-US" sz="1100" dirty="0"/>
          </a:p>
        </p:txBody>
      </p:sp>
    </p:spTree>
    <p:extLst>
      <p:ext uri="{BB962C8B-B14F-4D97-AF65-F5344CB8AC3E}">
        <p14:creationId xmlns:p14="http://schemas.microsoft.com/office/powerpoint/2010/main" val="3973084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CDD2B-482A-484C-BDE1-0CDF3432E6AD}"/>
              </a:ext>
            </a:extLst>
          </p:cNvPr>
          <p:cNvSpPr>
            <a:spLocks noGrp="1"/>
          </p:cNvSpPr>
          <p:nvPr>
            <p:ph type="title"/>
          </p:nvPr>
        </p:nvSpPr>
        <p:spPr>
          <a:xfrm>
            <a:off x="685332" y="618518"/>
            <a:ext cx="7773338" cy="686499"/>
          </a:xfrm>
        </p:spPr>
        <p:txBody>
          <a:bodyPr/>
          <a:lstStyle/>
          <a:p>
            <a:r>
              <a:rPr lang="zh-TW" altLang="en-US" b="1" u="sng" dirty="0" smtClean="0">
                <a:solidFill>
                  <a:srgbClr val="0070C0"/>
                </a:solidFill>
              </a:rPr>
              <a:t>降水分佈</a:t>
            </a:r>
            <a:endParaRPr lang="en-HK" b="1" u="sng" dirty="0">
              <a:solidFill>
                <a:srgbClr val="0070C0"/>
              </a:solidFill>
            </a:endParaRPr>
          </a:p>
        </p:txBody>
      </p:sp>
      <p:sp>
        <p:nvSpPr>
          <p:cNvPr id="3" name="Content Placeholder 2">
            <a:extLst>
              <a:ext uri="{FF2B5EF4-FFF2-40B4-BE49-F238E27FC236}">
                <a16:creationId xmlns:a16="http://schemas.microsoft.com/office/drawing/2014/main" id="{3ED2A28B-391D-42B1-83D8-ECBB0CBB7084}"/>
              </a:ext>
            </a:extLst>
          </p:cNvPr>
          <p:cNvSpPr>
            <a:spLocks noGrp="1"/>
          </p:cNvSpPr>
          <p:nvPr>
            <p:ph sz="quarter" idx="13"/>
          </p:nvPr>
        </p:nvSpPr>
        <p:spPr>
          <a:xfrm>
            <a:off x="685330" y="1429305"/>
            <a:ext cx="7772870" cy="4361895"/>
          </a:xfrm>
        </p:spPr>
        <p:txBody>
          <a:bodyPr>
            <a:normAutofit fontScale="92500"/>
          </a:bodyPr>
          <a:lstStyle/>
          <a:p>
            <a:r>
              <a:rPr lang="zh-TW" altLang="en-US" sz="3200" dirty="0"/>
              <a:t>我</a:t>
            </a:r>
            <a:r>
              <a:rPr lang="zh-TW" altLang="en-US" sz="3200" dirty="0" smtClean="0"/>
              <a:t>國</a:t>
            </a:r>
            <a:r>
              <a:rPr lang="zh-TW" altLang="en-US" sz="3200" dirty="0"/>
              <a:t>的降水季節特徵是南方雨季開始早，結束晚，雨季長並集中在</a:t>
            </a:r>
            <a:r>
              <a:rPr lang="en-US" altLang="zh-TW" sz="3200" dirty="0"/>
              <a:t>5-10</a:t>
            </a:r>
            <a:r>
              <a:rPr lang="zh-TW" altLang="en-US" sz="3200" dirty="0"/>
              <a:t>月；北方雨季開始晚，結束早，雨季短且集中在</a:t>
            </a:r>
            <a:r>
              <a:rPr lang="en-US" altLang="zh-TW" sz="3200" dirty="0"/>
              <a:t>7-8</a:t>
            </a:r>
            <a:r>
              <a:rPr lang="zh-TW" altLang="en-US" sz="3200" dirty="0"/>
              <a:t>月</a:t>
            </a:r>
            <a:endParaRPr lang="en-HK" altLang="zh-TW" sz="3200" dirty="0"/>
          </a:p>
          <a:p>
            <a:r>
              <a:rPr lang="zh-TW" altLang="en-US" sz="3200" dirty="0" smtClean="0"/>
              <a:t>大部分</a:t>
            </a:r>
            <a:r>
              <a:rPr lang="zh-TW" altLang="en-US" sz="3200" dirty="0"/>
              <a:t>地區均是夏秋多雨，冬春少雨，全國只有台灣東北部是唯一以冬雨為主的地區（冬雨型），該區的冬季降水量佔年總量約</a:t>
            </a:r>
            <a:r>
              <a:rPr lang="en-US" altLang="zh-TW" sz="3200" dirty="0"/>
              <a:t>35%</a:t>
            </a:r>
            <a:endParaRPr lang="en-HK" sz="3200" dirty="0"/>
          </a:p>
        </p:txBody>
      </p:sp>
    </p:spTree>
    <p:extLst>
      <p:ext uri="{BB962C8B-B14F-4D97-AF65-F5344CB8AC3E}">
        <p14:creationId xmlns:p14="http://schemas.microsoft.com/office/powerpoint/2010/main" val="1495012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6449A3-E428-47BF-9F39-10F1E05239AF}"/>
              </a:ext>
            </a:extLst>
          </p:cNvPr>
          <p:cNvSpPr>
            <a:spLocks noGrp="1"/>
          </p:cNvSpPr>
          <p:nvPr>
            <p:ph sz="quarter" idx="13"/>
          </p:nvPr>
        </p:nvSpPr>
        <p:spPr>
          <a:xfrm>
            <a:off x="685565" y="1100832"/>
            <a:ext cx="7772870" cy="5143130"/>
          </a:xfrm>
        </p:spPr>
        <p:txBody>
          <a:bodyPr>
            <a:normAutofit/>
          </a:bodyPr>
          <a:lstStyle/>
          <a:p>
            <a:r>
              <a:rPr lang="zh-TW" altLang="en-US" sz="3200" dirty="0"/>
              <a:t>我</a:t>
            </a:r>
            <a:r>
              <a:rPr lang="zh-TW" altLang="en-US" sz="3200" dirty="0" smtClean="0"/>
              <a:t>國</a:t>
            </a:r>
            <a:r>
              <a:rPr lang="zh-TW" altLang="en-US" sz="3200" dirty="0"/>
              <a:t>降水的主來源是太平洋的東南季風和印度洋的西南季風所輸送的水汽</a:t>
            </a:r>
            <a:endParaRPr lang="en-HK" altLang="zh-TW" sz="3200" dirty="0"/>
          </a:p>
          <a:p>
            <a:r>
              <a:rPr lang="zh-TW" altLang="en-US" sz="3200" dirty="0" smtClean="0"/>
              <a:t>各</a:t>
            </a:r>
            <a:r>
              <a:rPr lang="zh-TW" altLang="en-US" sz="3200" dirty="0"/>
              <a:t>地區的年降水量差別很大 </a:t>
            </a:r>
            <a:r>
              <a:rPr lang="en-US" altLang="zh-TW" sz="3200" dirty="0"/>
              <a:t>(</a:t>
            </a:r>
            <a:r>
              <a:rPr lang="zh-TW" altLang="en-US" sz="3200" dirty="0"/>
              <a:t>圖</a:t>
            </a:r>
            <a:r>
              <a:rPr lang="en-US" altLang="zh-TW" sz="3200" dirty="0"/>
              <a:t>4)</a:t>
            </a:r>
            <a:r>
              <a:rPr lang="zh-TW" altLang="en-US" sz="3200" dirty="0"/>
              <a:t>，大致情況是：沿海多於內陸，南方多於北方，山區多於平原，山地中暖濕空氣的迎風坡多於背風坡</a:t>
            </a:r>
            <a:endParaRPr lang="en-HK" altLang="zh-TW" sz="3200" dirty="0"/>
          </a:p>
          <a:p>
            <a:endParaRPr lang="zh-TW" altLang="en-US" sz="3200" dirty="0"/>
          </a:p>
        </p:txBody>
      </p:sp>
    </p:spTree>
    <p:extLst>
      <p:ext uri="{BB962C8B-B14F-4D97-AF65-F5344CB8AC3E}">
        <p14:creationId xmlns:p14="http://schemas.microsoft.com/office/powerpoint/2010/main" val="1324878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rotWithShape="1">
          <a:blip r:embed="rId2" cstate="hqprint">
            <a:extLst>
              <a:ext uri="{28A0092B-C50C-407E-A947-70E740481C1C}">
                <a14:useLocalDpi xmlns:a14="http://schemas.microsoft.com/office/drawing/2010/main" val="0"/>
              </a:ext>
            </a:extLst>
          </a:blip>
          <a:srcRect t="14182" b="31393"/>
          <a:stretch/>
        </p:blipFill>
        <p:spPr>
          <a:xfrm>
            <a:off x="1429000" y="94352"/>
            <a:ext cx="7212282" cy="5552303"/>
          </a:xfrm>
          <a:prstGeom prst="rect">
            <a:avLst/>
          </a:prstGeom>
        </p:spPr>
      </p:pic>
      <p:sp>
        <p:nvSpPr>
          <p:cNvPr id="7" name="TextBox 5">
            <a:extLst>
              <a:ext uri="{FF2B5EF4-FFF2-40B4-BE49-F238E27FC236}">
                <a16:creationId xmlns:a16="http://schemas.microsoft.com/office/drawing/2014/main" id="{A01F41DB-2B3D-E84B-A077-111812718ABC}"/>
              </a:ext>
            </a:extLst>
          </p:cNvPr>
          <p:cNvSpPr txBox="1"/>
          <p:nvPr/>
        </p:nvSpPr>
        <p:spPr>
          <a:xfrm>
            <a:off x="2823956" y="5245501"/>
            <a:ext cx="2039272" cy="307777"/>
          </a:xfrm>
          <a:prstGeom prst="rect">
            <a:avLst/>
          </a:prstGeom>
          <a:noFill/>
        </p:spPr>
        <p:txBody>
          <a:bodyPr wrap="square" rtlCol="0">
            <a:spAutoFit/>
          </a:bodyPr>
          <a:lstStyle/>
          <a:p>
            <a:r>
              <a:rPr lang="en-US" sz="1400" dirty="0"/>
              <a:t>*</a:t>
            </a:r>
            <a:r>
              <a:rPr lang="zh-TW" altLang="en-US" sz="1400" dirty="0"/>
              <a:t>南海諸島沒有數據</a:t>
            </a:r>
            <a:endParaRPr lang="en-US" sz="1400" dirty="0"/>
          </a:p>
        </p:txBody>
      </p:sp>
      <p:sp>
        <p:nvSpPr>
          <p:cNvPr id="8" name="圓角矩形圖說文字 5">
            <a:extLst>
              <a:ext uri="{FF2B5EF4-FFF2-40B4-BE49-F238E27FC236}">
                <a16:creationId xmlns:a16="http://schemas.microsoft.com/office/drawing/2014/main" id="{90B90664-EC6D-4A81-877C-77233167CCDA}"/>
              </a:ext>
            </a:extLst>
          </p:cNvPr>
          <p:cNvSpPr/>
          <p:nvPr/>
        </p:nvSpPr>
        <p:spPr>
          <a:xfrm>
            <a:off x="2118670" y="5812910"/>
            <a:ext cx="6667198" cy="828960"/>
          </a:xfrm>
          <a:prstGeom prst="wedgeRoundRectCallout">
            <a:avLst>
              <a:gd name="adj1" fmla="val -17030"/>
              <a:gd name="adj2" fmla="val -7379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000" b="1" dirty="0"/>
              <a:t>圖</a:t>
            </a:r>
            <a:r>
              <a:rPr lang="en-US" altLang="zh-TW" sz="3000" b="1" dirty="0"/>
              <a:t>4  </a:t>
            </a:r>
            <a:r>
              <a:rPr lang="zh-TW" altLang="en-US" sz="3000" b="1" dirty="0"/>
              <a:t>我</a:t>
            </a:r>
            <a:r>
              <a:rPr lang="zh-TW" altLang="en-US" sz="3000" b="1" dirty="0" smtClean="0"/>
              <a:t>國</a:t>
            </a:r>
            <a:r>
              <a:rPr lang="zh-TW" altLang="en-US" sz="3000" b="1" dirty="0"/>
              <a:t>的年降水量</a:t>
            </a:r>
            <a:r>
              <a:rPr lang="zh-TW" altLang="en-US" sz="3000" b="1" dirty="0" smtClean="0"/>
              <a:t>分佈圖</a:t>
            </a:r>
            <a:endParaRPr lang="en-HK" altLang="zh-TW" sz="3000" b="1" dirty="0"/>
          </a:p>
        </p:txBody>
      </p:sp>
      <p:sp>
        <p:nvSpPr>
          <p:cNvPr id="9" name="文字方塊 8"/>
          <p:cNvSpPr txBox="1"/>
          <p:nvPr/>
        </p:nvSpPr>
        <p:spPr>
          <a:xfrm>
            <a:off x="1828800" y="3948545"/>
            <a:ext cx="1662545" cy="307777"/>
          </a:xfrm>
          <a:prstGeom prst="rect">
            <a:avLst/>
          </a:prstGeom>
          <a:noFill/>
        </p:spPr>
        <p:txBody>
          <a:bodyPr wrap="square" rtlCol="0">
            <a:spAutoFit/>
          </a:bodyPr>
          <a:lstStyle/>
          <a:p>
            <a:r>
              <a:rPr lang="zh-TW" altLang="en-US" sz="1400" dirty="0" smtClean="0">
                <a:latin typeface="+mn-ea"/>
              </a:rPr>
              <a:t>年降水量</a:t>
            </a:r>
            <a:r>
              <a:rPr lang="en-US" altLang="zh-TW" sz="1400" dirty="0" smtClean="0">
                <a:latin typeface="+mn-ea"/>
              </a:rPr>
              <a:t>(</a:t>
            </a:r>
            <a:r>
              <a:rPr lang="zh-TW" altLang="en-US" sz="1400" dirty="0" smtClean="0">
                <a:latin typeface="+mn-ea"/>
              </a:rPr>
              <a:t>毫米</a:t>
            </a:r>
            <a:r>
              <a:rPr lang="en-US" altLang="zh-TW" sz="1400" dirty="0" smtClean="0">
                <a:latin typeface="+mn-ea"/>
              </a:rPr>
              <a:t>)</a:t>
            </a:r>
            <a:endParaRPr lang="en-US" sz="1400" dirty="0">
              <a:latin typeface="+mn-ea"/>
            </a:endParaRPr>
          </a:p>
        </p:txBody>
      </p:sp>
    </p:spTree>
    <p:extLst>
      <p:ext uri="{BB962C8B-B14F-4D97-AF65-F5344CB8AC3E}">
        <p14:creationId xmlns:p14="http://schemas.microsoft.com/office/powerpoint/2010/main" val="3175067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AA7CD-5737-4F6B-84B6-65C3FB40108F}"/>
              </a:ext>
            </a:extLst>
          </p:cNvPr>
          <p:cNvSpPr>
            <a:spLocks noGrp="1"/>
          </p:cNvSpPr>
          <p:nvPr>
            <p:ph type="title"/>
          </p:nvPr>
        </p:nvSpPr>
        <p:spPr>
          <a:xfrm>
            <a:off x="685332" y="618518"/>
            <a:ext cx="7773338" cy="686499"/>
          </a:xfrm>
        </p:spPr>
        <p:txBody>
          <a:bodyPr/>
          <a:lstStyle/>
          <a:p>
            <a:r>
              <a:rPr lang="zh-TW" altLang="en-US" b="1" u="sng" dirty="0" smtClean="0">
                <a:solidFill>
                  <a:srgbClr val="0070C0"/>
                </a:solidFill>
              </a:rPr>
              <a:t>主要</a:t>
            </a:r>
            <a:r>
              <a:rPr lang="zh-TW" altLang="en-US" b="1" u="sng" dirty="0">
                <a:solidFill>
                  <a:srgbClr val="0070C0"/>
                </a:solidFill>
              </a:rPr>
              <a:t>的乾濕地區</a:t>
            </a:r>
            <a:r>
              <a:rPr lang="zh-TW" altLang="en-US" b="1" u="sng" dirty="0" smtClean="0">
                <a:solidFill>
                  <a:srgbClr val="0070C0"/>
                </a:solidFill>
              </a:rPr>
              <a:t>分佈</a:t>
            </a:r>
            <a:endParaRPr lang="en-HK" b="1" u="sng" dirty="0">
              <a:solidFill>
                <a:srgbClr val="0070C0"/>
              </a:solidFill>
            </a:endParaRPr>
          </a:p>
        </p:txBody>
      </p:sp>
      <p:sp>
        <p:nvSpPr>
          <p:cNvPr id="3" name="Content Placeholder 2">
            <a:extLst>
              <a:ext uri="{FF2B5EF4-FFF2-40B4-BE49-F238E27FC236}">
                <a16:creationId xmlns:a16="http://schemas.microsoft.com/office/drawing/2014/main" id="{5247C352-43B2-4609-BC09-1392B68734E9}"/>
              </a:ext>
            </a:extLst>
          </p:cNvPr>
          <p:cNvSpPr>
            <a:spLocks noGrp="1"/>
          </p:cNvSpPr>
          <p:nvPr>
            <p:ph sz="quarter" idx="13"/>
          </p:nvPr>
        </p:nvSpPr>
        <p:spPr>
          <a:xfrm>
            <a:off x="685330" y="1429305"/>
            <a:ext cx="7772870" cy="5113538"/>
          </a:xfrm>
        </p:spPr>
        <p:txBody>
          <a:bodyPr>
            <a:normAutofit/>
          </a:bodyPr>
          <a:lstStyle/>
          <a:p>
            <a:r>
              <a:rPr lang="zh-TW" altLang="en-US" sz="3200" dirty="0"/>
              <a:t>一個地區的乾濕程度，主要由</a:t>
            </a:r>
            <a:r>
              <a:rPr lang="zh-TW" altLang="en-US" sz="3200" b="1" dirty="0"/>
              <a:t>降水量</a:t>
            </a:r>
            <a:r>
              <a:rPr lang="zh-TW" altLang="en-US" sz="3200" dirty="0"/>
              <a:t>和</a:t>
            </a:r>
            <a:r>
              <a:rPr lang="zh-TW" altLang="en-US" sz="3200" b="1" dirty="0"/>
              <a:t>蒸發量</a:t>
            </a:r>
            <a:r>
              <a:rPr lang="zh-TW" altLang="en-US" sz="3200" dirty="0"/>
              <a:t>的對比關係來決定</a:t>
            </a:r>
            <a:endParaRPr lang="en-HK" altLang="zh-TW" sz="3200" dirty="0"/>
          </a:p>
          <a:p>
            <a:r>
              <a:rPr lang="zh-TW" altLang="en-US" sz="3200" dirty="0" smtClean="0"/>
              <a:t>各</a:t>
            </a:r>
            <a:r>
              <a:rPr lang="zh-TW" altLang="en-US" sz="3200" dirty="0"/>
              <a:t>地的乾濕狀況差異很大，但大致可分為圖</a:t>
            </a:r>
            <a:r>
              <a:rPr lang="en-US" altLang="zh-TW" sz="3200" dirty="0"/>
              <a:t>1</a:t>
            </a:r>
            <a:r>
              <a:rPr lang="zh-TW" altLang="en-US" sz="3200" dirty="0"/>
              <a:t>中的</a:t>
            </a:r>
            <a:r>
              <a:rPr lang="zh-TW" altLang="en-US" sz="3200" b="1" dirty="0"/>
              <a:t>四個乾濕地區</a:t>
            </a:r>
            <a:r>
              <a:rPr lang="zh-TW" altLang="en-US" sz="3200" dirty="0"/>
              <a:t>：</a:t>
            </a:r>
            <a:r>
              <a:rPr lang="en-US" altLang="zh-TW" sz="3200" dirty="0"/>
              <a:t>1) </a:t>
            </a:r>
            <a:r>
              <a:rPr lang="zh-TW" altLang="en-US" sz="3200" b="1" dirty="0"/>
              <a:t>濕潤區</a:t>
            </a:r>
            <a:r>
              <a:rPr lang="zh-TW" altLang="en-US" sz="3200" dirty="0"/>
              <a:t>、</a:t>
            </a:r>
            <a:r>
              <a:rPr lang="en-US" altLang="zh-TW" sz="3200" dirty="0"/>
              <a:t>2) </a:t>
            </a:r>
            <a:r>
              <a:rPr lang="zh-TW" altLang="en-US" sz="3200" b="1" dirty="0"/>
              <a:t>半濕潤區</a:t>
            </a:r>
            <a:r>
              <a:rPr lang="zh-TW" altLang="en-US" sz="3200" dirty="0"/>
              <a:t>、</a:t>
            </a:r>
            <a:r>
              <a:rPr lang="en-US" altLang="zh-TW" sz="3200" dirty="0"/>
              <a:t>3) </a:t>
            </a:r>
            <a:r>
              <a:rPr lang="zh-TW" altLang="en-US" sz="3200" b="1" dirty="0"/>
              <a:t>半乾旱區</a:t>
            </a:r>
            <a:r>
              <a:rPr lang="zh-TW" altLang="en-US" sz="3200" dirty="0"/>
              <a:t>和 </a:t>
            </a:r>
            <a:r>
              <a:rPr lang="en-US" altLang="zh-TW" sz="3200" dirty="0"/>
              <a:t>4) </a:t>
            </a:r>
            <a:r>
              <a:rPr lang="zh-TW" altLang="en-US" sz="3200" b="1" dirty="0"/>
              <a:t>乾旱區</a:t>
            </a:r>
            <a:endParaRPr lang="en-HK" altLang="zh-TW" sz="3200" b="1" dirty="0"/>
          </a:p>
          <a:p>
            <a:r>
              <a:rPr lang="zh-TW" altLang="en-US" sz="3200" dirty="0"/>
              <a:t>一般來說</a:t>
            </a:r>
            <a:r>
              <a:rPr lang="zh-TW" altLang="en-US" sz="3200" dirty="0" smtClean="0"/>
              <a:t>，我國</a:t>
            </a:r>
            <a:r>
              <a:rPr lang="zh-TW" altLang="en-US" sz="3200" dirty="0"/>
              <a:t>的濕潤區及半濕潤區的降水量均高於蒸發量；而在半乾旱和乾旱區，降水量則低於蒸發量</a:t>
            </a:r>
          </a:p>
          <a:p>
            <a:endParaRPr lang="en-HK" sz="3200" dirty="0"/>
          </a:p>
        </p:txBody>
      </p:sp>
    </p:spTree>
    <p:extLst>
      <p:ext uri="{BB962C8B-B14F-4D97-AF65-F5344CB8AC3E}">
        <p14:creationId xmlns:p14="http://schemas.microsoft.com/office/powerpoint/2010/main" val="2249383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141D9914-EC91-4CC7-B4A3-290F953DCA1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20714" y="3667219"/>
            <a:ext cx="2392607" cy="1568629"/>
          </a:xfrm>
          <a:prstGeom prst="rect">
            <a:avLst/>
          </a:prstGeom>
        </p:spPr>
      </p:pic>
      <p:sp>
        <p:nvSpPr>
          <p:cNvPr id="10" name="Speech Bubble: Rectangle with Corners Rounded 9">
            <a:extLst>
              <a:ext uri="{FF2B5EF4-FFF2-40B4-BE49-F238E27FC236}">
                <a16:creationId xmlns:a16="http://schemas.microsoft.com/office/drawing/2014/main" id="{6EDED425-217B-49D7-8D93-EDA160872D73}"/>
              </a:ext>
            </a:extLst>
          </p:cNvPr>
          <p:cNvSpPr/>
          <p:nvPr/>
        </p:nvSpPr>
        <p:spPr>
          <a:xfrm>
            <a:off x="140589" y="1128646"/>
            <a:ext cx="2392607" cy="2270672"/>
          </a:xfrm>
          <a:prstGeom prst="wedgeRoundRectCallout">
            <a:avLst>
              <a:gd name="adj1" fmla="val 26719"/>
              <a:gd name="adj2" fmla="val 6718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solidFill>
                  <a:schemeClr val="tx1"/>
                </a:solidFill>
              </a:rPr>
              <a:t>根據圖</a:t>
            </a:r>
            <a:r>
              <a:rPr lang="en-US" altLang="zh-TW" sz="2800" dirty="0">
                <a:solidFill>
                  <a:schemeClr val="tx1"/>
                </a:solidFill>
              </a:rPr>
              <a:t>5</a:t>
            </a:r>
            <a:r>
              <a:rPr lang="zh-TW" altLang="en-US" sz="2800" dirty="0" smtClean="0">
                <a:solidFill>
                  <a:schemeClr val="tx1"/>
                </a:solidFill>
              </a:rPr>
              <a:t>，著學生描述我國</a:t>
            </a:r>
            <a:r>
              <a:rPr lang="zh-TW" altLang="en-US" sz="2800" dirty="0">
                <a:solidFill>
                  <a:schemeClr val="tx1"/>
                </a:solidFill>
              </a:rPr>
              <a:t>主要的乾濕地區</a:t>
            </a:r>
            <a:r>
              <a:rPr lang="zh-TW" altLang="en-US" sz="2800" dirty="0" smtClean="0">
                <a:solidFill>
                  <a:schemeClr val="tx1"/>
                </a:solidFill>
              </a:rPr>
              <a:t>分佈</a:t>
            </a:r>
            <a:endParaRPr lang="en-HK" sz="2800" dirty="0">
              <a:solidFill>
                <a:schemeClr val="tx1"/>
              </a:solidFill>
            </a:endParaRPr>
          </a:p>
        </p:txBody>
      </p:sp>
      <p:pic>
        <p:nvPicPr>
          <p:cNvPr id="15" name="圖片 14"/>
          <p:cNvPicPr>
            <a:picLocks noChangeAspect="1"/>
          </p:cNvPicPr>
          <p:nvPr/>
        </p:nvPicPr>
        <p:blipFill rotWithShape="1">
          <a:blip r:embed="rId3" cstate="hqprint">
            <a:extLst>
              <a:ext uri="{28A0092B-C50C-407E-A947-70E740481C1C}">
                <a14:useLocalDpi xmlns:a14="http://schemas.microsoft.com/office/drawing/2010/main" val="0"/>
              </a:ext>
            </a:extLst>
          </a:blip>
          <a:srcRect t="10909" b="31152"/>
          <a:stretch/>
        </p:blipFill>
        <p:spPr>
          <a:xfrm>
            <a:off x="2748656" y="316574"/>
            <a:ext cx="6105050" cy="5003469"/>
          </a:xfrm>
          <a:prstGeom prst="rect">
            <a:avLst/>
          </a:prstGeom>
        </p:spPr>
      </p:pic>
      <p:sp>
        <p:nvSpPr>
          <p:cNvPr id="16" name="TextBox 5">
            <a:extLst>
              <a:ext uri="{FF2B5EF4-FFF2-40B4-BE49-F238E27FC236}">
                <a16:creationId xmlns:a16="http://schemas.microsoft.com/office/drawing/2014/main" id="{21D3891A-2DAB-4B43-ABC3-B7B3F482817F}"/>
              </a:ext>
            </a:extLst>
          </p:cNvPr>
          <p:cNvSpPr txBox="1"/>
          <p:nvPr/>
        </p:nvSpPr>
        <p:spPr>
          <a:xfrm>
            <a:off x="6068271" y="2619704"/>
            <a:ext cx="1438182" cy="461665"/>
          </a:xfrm>
          <a:prstGeom prst="rect">
            <a:avLst/>
          </a:prstGeom>
          <a:noFill/>
        </p:spPr>
        <p:txBody>
          <a:bodyPr wrap="square" rtlCol="0">
            <a:spAutoFit/>
          </a:bodyPr>
          <a:lstStyle/>
          <a:p>
            <a:pPr algn="ctr"/>
            <a:r>
              <a:rPr lang="zh-TW" altLang="en-US" sz="1200" b="1" dirty="0"/>
              <a:t>年</a:t>
            </a:r>
            <a:r>
              <a:rPr lang="zh-TW" altLang="en-US" sz="1200" b="1" dirty="0" smtClean="0"/>
              <a:t>降水量</a:t>
            </a:r>
            <a:endParaRPr lang="en-US" altLang="zh-TW" sz="1200" b="1" dirty="0" smtClean="0"/>
          </a:p>
          <a:p>
            <a:pPr algn="ctr"/>
            <a:r>
              <a:rPr lang="en-US" altLang="zh-TW" sz="1200" b="1" dirty="0" smtClean="0"/>
              <a:t>&gt;</a:t>
            </a:r>
            <a:r>
              <a:rPr lang="en-US" altLang="zh-TW" sz="1200" b="1" dirty="0"/>
              <a:t>400</a:t>
            </a:r>
            <a:r>
              <a:rPr lang="zh-TW" altLang="en-US" sz="1200" b="1" dirty="0"/>
              <a:t>毫米</a:t>
            </a:r>
            <a:endParaRPr lang="en-HK" sz="1200" b="1" dirty="0"/>
          </a:p>
        </p:txBody>
      </p:sp>
      <p:sp>
        <p:nvSpPr>
          <p:cNvPr id="17" name="TextBox 4">
            <a:extLst>
              <a:ext uri="{FF2B5EF4-FFF2-40B4-BE49-F238E27FC236}">
                <a16:creationId xmlns:a16="http://schemas.microsoft.com/office/drawing/2014/main" id="{A0F16FA0-8C12-4477-A4E0-C529979C5087}"/>
              </a:ext>
            </a:extLst>
          </p:cNvPr>
          <p:cNvSpPr txBox="1"/>
          <p:nvPr/>
        </p:nvSpPr>
        <p:spPr>
          <a:xfrm>
            <a:off x="5528615" y="3459706"/>
            <a:ext cx="1438182" cy="523220"/>
          </a:xfrm>
          <a:prstGeom prst="rect">
            <a:avLst/>
          </a:prstGeom>
          <a:noFill/>
        </p:spPr>
        <p:txBody>
          <a:bodyPr wrap="square" rtlCol="0">
            <a:spAutoFit/>
          </a:bodyPr>
          <a:lstStyle/>
          <a:p>
            <a:pPr algn="ctr"/>
            <a:r>
              <a:rPr lang="zh-TW" altLang="en-US" sz="1400" b="1" dirty="0"/>
              <a:t>年降水量</a:t>
            </a:r>
            <a:r>
              <a:rPr lang="en-US" altLang="zh-TW" sz="1400" b="1" dirty="0"/>
              <a:t>&gt;800</a:t>
            </a:r>
            <a:r>
              <a:rPr lang="zh-TW" altLang="en-US" sz="1400" b="1" dirty="0"/>
              <a:t>毫米</a:t>
            </a:r>
            <a:endParaRPr lang="en-HK" sz="1400" b="1" dirty="0"/>
          </a:p>
        </p:txBody>
      </p:sp>
      <p:sp>
        <p:nvSpPr>
          <p:cNvPr id="18" name="TextBox 7">
            <a:extLst>
              <a:ext uri="{FF2B5EF4-FFF2-40B4-BE49-F238E27FC236}">
                <a16:creationId xmlns:a16="http://schemas.microsoft.com/office/drawing/2014/main" id="{0586B332-7960-4AED-A28A-14E089EBED1A}"/>
              </a:ext>
            </a:extLst>
          </p:cNvPr>
          <p:cNvSpPr txBox="1"/>
          <p:nvPr/>
        </p:nvSpPr>
        <p:spPr>
          <a:xfrm>
            <a:off x="3374240" y="2096484"/>
            <a:ext cx="1438182" cy="523220"/>
          </a:xfrm>
          <a:prstGeom prst="rect">
            <a:avLst/>
          </a:prstGeom>
          <a:noFill/>
        </p:spPr>
        <p:txBody>
          <a:bodyPr wrap="square" rtlCol="0">
            <a:spAutoFit/>
          </a:bodyPr>
          <a:lstStyle/>
          <a:p>
            <a:pPr algn="ctr"/>
            <a:r>
              <a:rPr lang="zh-TW" altLang="en-US" sz="1400" b="1" dirty="0"/>
              <a:t>年降水量</a:t>
            </a:r>
            <a:r>
              <a:rPr lang="en-US" altLang="zh-TW" sz="1400" b="1" dirty="0"/>
              <a:t>&lt;200</a:t>
            </a:r>
            <a:r>
              <a:rPr lang="zh-TW" altLang="en-US" sz="1400" b="1" dirty="0"/>
              <a:t>毫米</a:t>
            </a:r>
            <a:endParaRPr lang="en-HK" sz="1400" b="1" dirty="0"/>
          </a:p>
        </p:txBody>
      </p:sp>
      <p:sp>
        <p:nvSpPr>
          <p:cNvPr id="19" name="TextBox 6">
            <a:extLst>
              <a:ext uri="{FF2B5EF4-FFF2-40B4-BE49-F238E27FC236}">
                <a16:creationId xmlns:a16="http://schemas.microsoft.com/office/drawing/2014/main" id="{09C8C984-1573-4E46-AA8A-CF4CB4EAC049}"/>
              </a:ext>
            </a:extLst>
          </p:cNvPr>
          <p:cNvSpPr txBox="1"/>
          <p:nvPr/>
        </p:nvSpPr>
        <p:spPr>
          <a:xfrm>
            <a:off x="3449781" y="2850536"/>
            <a:ext cx="1438182" cy="523220"/>
          </a:xfrm>
          <a:prstGeom prst="rect">
            <a:avLst/>
          </a:prstGeom>
          <a:noFill/>
        </p:spPr>
        <p:txBody>
          <a:bodyPr wrap="square" rtlCol="0">
            <a:spAutoFit/>
          </a:bodyPr>
          <a:lstStyle/>
          <a:p>
            <a:pPr algn="ctr"/>
            <a:r>
              <a:rPr lang="zh-TW" altLang="en-US" sz="1400" b="1" dirty="0"/>
              <a:t>年降水量</a:t>
            </a:r>
            <a:r>
              <a:rPr lang="en-US" altLang="zh-TW" sz="1400" b="1" dirty="0"/>
              <a:t>&lt;400</a:t>
            </a:r>
            <a:r>
              <a:rPr lang="zh-TW" altLang="en-US" sz="1400" b="1" dirty="0"/>
              <a:t>毫米</a:t>
            </a:r>
            <a:endParaRPr lang="en-HK" sz="1400" b="1" dirty="0"/>
          </a:p>
        </p:txBody>
      </p:sp>
      <p:sp>
        <p:nvSpPr>
          <p:cNvPr id="20" name="圓角矩形圖說文字 5">
            <a:extLst>
              <a:ext uri="{FF2B5EF4-FFF2-40B4-BE49-F238E27FC236}">
                <a16:creationId xmlns:a16="http://schemas.microsoft.com/office/drawing/2014/main" id="{27327DD1-8AB9-4A42-A614-BEAB781F3180}"/>
              </a:ext>
            </a:extLst>
          </p:cNvPr>
          <p:cNvSpPr/>
          <p:nvPr/>
        </p:nvSpPr>
        <p:spPr>
          <a:xfrm>
            <a:off x="2259986" y="5524699"/>
            <a:ext cx="6884014" cy="1271848"/>
          </a:xfrm>
          <a:prstGeom prst="wedgeRoundRectCallout">
            <a:avLst>
              <a:gd name="adj1" fmla="val -17030"/>
              <a:gd name="adj2" fmla="val -7379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000" b="1" dirty="0"/>
              <a:t>圖</a:t>
            </a:r>
            <a:r>
              <a:rPr lang="en-US" altLang="zh-TW" sz="3000" b="1" dirty="0"/>
              <a:t>5  </a:t>
            </a:r>
            <a:r>
              <a:rPr lang="zh-TW" altLang="en-US" sz="3000" b="1" dirty="0"/>
              <a:t>我</a:t>
            </a:r>
            <a:r>
              <a:rPr lang="zh-TW" altLang="en-US" sz="3000" b="1" dirty="0" smtClean="0"/>
              <a:t>國</a:t>
            </a:r>
            <a:r>
              <a:rPr lang="zh-TW" altLang="en-US" sz="3000" b="1" dirty="0"/>
              <a:t>的乾濕地區</a:t>
            </a:r>
            <a:r>
              <a:rPr lang="zh-TW" altLang="en-US" sz="3000" b="1" dirty="0" smtClean="0"/>
              <a:t>分佈</a:t>
            </a:r>
            <a:endParaRPr lang="en-HK" altLang="zh-TW" sz="3000" b="1" dirty="0"/>
          </a:p>
          <a:p>
            <a:pPr algn="ctr"/>
            <a:r>
              <a:rPr lang="en-US" altLang="zh-TW" sz="1600" b="1" dirty="0"/>
              <a:t>(</a:t>
            </a:r>
            <a:r>
              <a:rPr lang="zh-TW" altLang="en-US" sz="1600" b="1" dirty="0"/>
              <a:t>來源</a:t>
            </a:r>
            <a:r>
              <a:rPr lang="en-US" altLang="zh-TW" sz="1600" b="1" dirty="0"/>
              <a:t>: </a:t>
            </a:r>
            <a:r>
              <a:rPr lang="zh-TW" altLang="en-US" sz="1600" b="1" dirty="0"/>
              <a:t>香港教育局於</a:t>
            </a:r>
            <a:r>
              <a:rPr lang="en-US" altLang="zh-TW" sz="1600" b="1" dirty="0"/>
              <a:t>2013</a:t>
            </a:r>
            <a:r>
              <a:rPr lang="zh-TW" altLang="en-US" sz="1600" b="1" dirty="0"/>
              <a:t>出版的</a:t>
            </a:r>
            <a:r>
              <a:rPr lang="en-US" altLang="zh-TW" sz="1600" b="1" dirty="0"/>
              <a:t> &lt;&lt;</a:t>
            </a:r>
            <a:r>
              <a:rPr lang="zh-TW" altLang="en-US" sz="1600" b="1" dirty="0"/>
              <a:t>從閱讀中學習中國地理</a:t>
            </a:r>
            <a:r>
              <a:rPr lang="en-US" altLang="zh-TW" sz="1600" b="1" dirty="0"/>
              <a:t>(</a:t>
            </a:r>
            <a:r>
              <a:rPr lang="zh-TW" altLang="en-US" sz="1600" b="1" dirty="0"/>
              <a:t>第一部分</a:t>
            </a:r>
            <a:r>
              <a:rPr lang="en-US" altLang="zh-TW" sz="1600" b="1" dirty="0"/>
              <a:t>): </a:t>
            </a:r>
            <a:r>
              <a:rPr lang="zh-TW" altLang="en-US" sz="1600" b="1" dirty="0"/>
              <a:t>自然環境</a:t>
            </a:r>
            <a:r>
              <a:rPr lang="en-US" altLang="zh-TW" sz="1600" b="1" dirty="0"/>
              <a:t>&gt;&gt; </a:t>
            </a:r>
            <a:r>
              <a:rPr lang="zh-TW" altLang="en-US" sz="1600" b="1" dirty="0"/>
              <a:t>一書中的第</a:t>
            </a:r>
            <a:r>
              <a:rPr lang="en-US" altLang="zh-TW" sz="1600" b="1" dirty="0"/>
              <a:t>81-82</a:t>
            </a:r>
            <a:r>
              <a:rPr lang="zh-TW" altLang="en-US" sz="1600" b="1" dirty="0"/>
              <a:t>頁</a:t>
            </a:r>
            <a:r>
              <a:rPr lang="en-US" altLang="zh-TW" sz="1600" b="1" dirty="0"/>
              <a:t>) </a:t>
            </a:r>
            <a:r>
              <a:rPr lang="zh-TW" altLang="en-US" sz="1600" b="1" dirty="0"/>
              <a:t> </a:t>
            </a:r>
            <a:endParaRPr lang="zh-HK" altLang="en-US" sz="1600" b="1" dirty="0"/>
          </a:p>
        </p:txBody>
      </p:sp>
      <p:sp>
        <p:nvSpPr>
          <p:cNvPr id="21" name="TextBox 3">
            <a:extLst>
              <a:ext uri="{FF2B5EF4-FFF2-40B4-BE49-F238E27FC236}">
                <a16:creationId xmlns:a16="http://schemas.microsoft.com/office/drawing/2014/main" id="{1AE7C4EB-1B45-3541-B9B4-637C654D1DF0}"/>
              </a:ext>
            </a:extLst>
          </p:cNvPr>
          <p:cNvSpPr txBox="1"/>
          <p:nvPr/>
        </p:nvSpPr>
        <p:spPr>
          <a:xfrm>
            <a:off x="2848691" y="4612394"/>
            <a:ext cx="2039272" cy="307777"/>
          </a:xfrm>
          <a:prstGeom prst="rect">
            <a:avLst/>
          </a:prstGeom>
          <a:noFill/>
        </p:spPr>
        <p:txBody>
          <a:bodyPr wrap="square" rtlCol="0">
            <a:spAutoFit/>
          </a:bodyPr>
          <a:lstStyle/>
          <a:p>
            <a:r>
              <a:rPr lang="en-US" sz="1400" dirty="0"/>
              <a:t>*</a:t>
            </a:r>
            <a:r>
              <a:rPr lang="zh-TW" altLang="en-US" sz="1400" dirty="0"/>
              <a:t>南海諸島沒有數據</a:t>
            </a:r>
            <a:endParaRPr lang="en-US" sz="1400" dirty="0"/>
          </a:p>
        </p:txBody>
      </p:sp>
      <p:sp>
        <p:nvSpPr>
          <p:cNvPr id="22" name="文字方塊 21"/>
          <p:cNvSpPr txBox="1"/>
          <p:nvPr/>
        </p:nvSpPr>
        <p:spPr>
          <a:xfrm>
            <a:off x="3262057" y="3670474"/>
            <a:ext cx="906815" cy="769441"/>
          </a:xfrm>
          <a:prstGeom prst="rect">
            <a:avLst/>
          </a:prstGeom>
          <a:noFill/>
        </p:spPr>
        <p:txBody>
          <a:bodyPr wrap="square" rtlCol="0">
            <a:spAutoFit/>
          </a:bodyPr>
          <a:lstStyle/>
          <a:p>
            <a:r>
              <a:rPr lang="zh-TW" altLang="en-US" sz="1100" dirty="0" smtClean="0">
                <a:latin typeface="細明體" panose="02020509000000000000" pitchFamily="49" charset="-120"/>
                <a:ea typeface="細明體" panose="02020509000000000000" pitchFamily="49" charset="-120"/>
              </a:rPr>
              <a:t>乾旱區</a:t>
            </a:r>
            <a:endParaRPr lang="en-US" altLang="zh-TW" sz="1100" dirty="0" smtClean="0">
              <a:latin typeface="細明體" panose="02020509000000000000" pitchFamily="49" charset="-120"/>
              <a:ea typeface="細明體" panose="02020509000000000000" pitchFamily="49" charset="-120"/>
            </a:endParaRPr>
          </a:p>
          <a:p>
            <a:r>
              <a:rPr lang="zh-TW" altLang="en-US" sz="1100" dirty="0" smtClean="0">
                <a:latin typeface="細明體" panose="02020509000000000000" pitchFamily="49" charset="-120"/>
                <a:ea typeface="細明體" panose="02020509000000000000" pitchFamily="49" charset="-120"/>
              </a:rPr>
              <a:t>半</a:t>
            </a:r>
            <a:r>
              <a:rPr lang="zh-TW" altLang="en-US" sz="1100" dirty="0">
                <a:latin typeface="細明體" panose="02020509000000000000" pitchFamily="49" charset="-120"/>
                <a:ea typeface="細明體" panose="02020509000000000000" pitchFamily="49" charset="-120"/>
              </a:rPr>
              <a:t>乾旱區</a:t>
            </a:r>
            <a:endParaRPr lang="en-US" altLang="zh-TW" sz="1100" dirty="0">
              <a:latin typeface="細明體" panose="02020509000000000000" pitchFamily="49" charset="-120"/>
              <a:ea typeface="細明體" panose="02020509000000000000" pitchFamily="49" charset="-120"/>
            </a:endParaRPr>
          </a:p>
          <a:p>
            <a:r>
              <a:rPr lang="zh-TW" altLang="en-US" sz="1100" dirty="0" smtClean="0">
                <a:latin typeface="細明體" panose="02020509000000000000" pitchFamily="49" charset="-120"/>
                <a:ea typeface="細明體" panose="02020509000000000000" pitchFamily="49" charset="-120"/>
              </a:rPr>
              <a:t>半濕潤區</a:t>
            </a:r>
            <a:endParaRPr lang="en-US" altLang="zh-TW" sz="1100" dirty="0" smtClean="0">
              <a:latin typeface="細明體" panose="02020509000000000000" pitchFamily="49" charset="-120"/>
              <a:ea typeface="細明體" panose="02020509000000000000" pitchFamily="49" charset="-120"/>
            </a:endParaRPr>
          </a:p>
          <a:p>
            <a:r>
              <a:rPr lang="zh-TW" altLang="en-US" sz="1100" dirty="0">
                <a:latin typeface="細明體" panose="02020509000000000000" pitchFamily="49" charset="-120"/>
                <a:ea typeface="細明體" panose="02020509000000000000" pitchFamily="49" charset="-120"/>
              </a:rPr>
              <a:t>濕潤區</a:t>
            </a:r>
            <a:endParaRPr lang="en-US" sz="1100" dirty="0">
              <a:latin typeface="細明體" panose="02020509000000000000" pitchFamily="49" charset="-120"/>
              <a:ea typeface="細明體" panose="02020509000000000000" pitchFamily="49" charset="-120"/>
            </a:endParaRPr>
          </a:p>
        </p:txBody>
      </p:sp>
      <p:sp>
        <p:nvSpPr>
          <p:cNvPr id="23" name="文字方塊 22"/>
          <p:cNvSpPr txBox="1"/>
          <p:nvPr/>
        </p:nvSpPr>
        <p:spPr>
          <a:xfrm>
            <a:off x="4168872" y="1553545"/>
            <a:ext cx="794632" cy="246221"/>
          </a:xfrm>
          <a:prstGeom prst="rect">
            <a:avLst/>
          </a:prstGeom>
          <a:noFill/>
        </p:spPr>
        <p:txBody>
          <a:bodyPr wrap="square" rtlCol="0">
            <a:spAutoFit/>
          </a:bodyPr>
          <a:lstStyle/>
          <a:p>
            <a:r>
              <a:rPr lang="zh-TW" altLang="en-US" sz="1000" dirty="0" smtClean="0"/>
              <a:t>烏魯木齊</a:t>
            </a:r>
            <a:endParaRPr lang="en-US" sz="1000" dirty="0"/>
          </a:p>
        </p:txBody>
      </p:sp>
      <p:sp>
        <p:nvSpPr>
          <p:cNvPr id="24" name="文字方塊 23"/>
          <p:cNvSpPr txBox="1"/>
          <p:nvPr/>
        </p:nvSpPr>
        <p:spPr>
          <a:xfrm>
            <a:off x="5602750" y="2496593"/>
            <a:ext cx="794632" cy="246221"/>
          </a:xfrm>
          <a:prstGeom prst="rect">
            <a:avLst/>
          </a:prstGeom>
          <a:noFill/>
        </p:spPr>
        <p:txBody>
          <a:bodyPr wrap="square" rtlCol="0">
            <a:spAutoFit/>
          </a:bodyPr>
          <a:lstStyle/>
          <a:p>
            <a:r>
              <a:rPr lang="zh-TW" altLang="en-US" sz="1000" dirty="0" smtClean="0"/>
              <a:t>蘭州</a:t>
            </a:r>
            <a:endParaRPr lang="en-US" sz="1000" dirty="0"/>
          </a:p>
        </p:txBody>
      </p:sp>
      <p:sp>
        <p:nvSpPr>
          <p:cNvPr id="25" name="文字方塊 24"/>
          <p:cNvSpPr txBox="1"/>
          <p:nvPr/>
        </p:nvSpPr>
        <p:spPr>
          <a:xfrm>
            <a:off x="6711821" y="2032167"/>
            <a:ext cx="794632" cy="246221"/>
          </a:xfrm>
          <a:prstGeom prst="rect">
            <a:avLst/>
          </a:prstGeom>
          <a:noFill/>
        </p:spPr>
        <p:txBody>
          <a:bodyPr wrap="square" rtlCol="0">
            <a:spAutoFit/>
          </a:bodyPr>
          <a:lstStyle/>
          <a:p>
            <a:r>
              <a:rPr lang="zh-TW" altLang="en-US" sz="1000" dirty="0" smtClean="0"/>
              <a:t>北京</a:t>
            </a:r>
            <a:endParaRPr lang="en-US" sz="1000" dirty="0"/>
          </a:p>
        </p:txBody>
      </p:sp>
      <p:sp>
        <p:nvSpPr>
          <p:cNvPr id="26" name="文字方塊 25"/>
          <p:cNvSpPr txBox="1"/>
          <p:nvPr/>
        </p:nvSpPr>
        <p:spPr>
          <a:xfrm>
            <a:off x="7478097" y="1221918"/>
            <a:ext cx="794632" cy="246221"/>
          </a:xfrm>
          <a:prstGeom prst="rect">
            <a:avLst/>
          </a:prstGeom>
          <a:noFill/>
        </p:spPr>
        <p:txBody>
          <a:bodyPr wrap="square" rtlCol="0">
            <a:spAutoFit/>
          </a:bodyPr>
          <a:lstStyle/>
          <a:p>
            <a:r>
              <a:rPr lang="zh-TW" altLang="en-US" sz="1000" dirty="0" smtClean="0"/>
              <a:t>哈爾濱</a:t>
            </a:r>
            <a:endParaRPr lang="en-US" sz="1000" dirty="0"/>
          </a:p>
        </p:txBody>
      </p:sp>
      <p:sp>
        <p:nvSpPr>
          <p:cNvPr id="28" name="文字方塊 27"/>
          <p:cNvSpPr txBox="1"/>
          <p:nvPr/>
        </p:nvSpPr>
        <p:spPr>
          <a:xfrm>
            <a:off x="7478097" y="3112146"/>
            <a:ext cx="794632" cy="246221"/>
          </a:xfrm>
          <a:prstGeom prst="rect">
            <a:avLst/>
          </a:prstGeom>
          <a:noFill/>
        </p:spPr>
        <p:txBody>
          <a:bodyPr wrap="square" rtlCol="0">
            <a:spAutoFit/>
          </a:bodyPr>
          <a:lstStyle/>
          <a:p>
            <a:r>
              <a:rPr lang="zh-TW" altLang="en-US" sz="1000" dirty="0" smtClean="0"/>
              <a:t>上海</a:t>
            </a:r>
            <a:endParaRPr lang="en-US" sz="1000" dirty="0"/>
          </a:p>
        </p:txBody>
      </p:sp>
      <p:sp>
        <p:nvSpPr>
          <p:cNvPr id="29" name="文字方塊 28"/>
          <p:cNvSpPr txBox="1"/>
          <p:nvPr/>
        </p:nvSpPr>
        <p:spPr>
          <a:xfrm>
            <a:off x="6615798" y="3162914"/>
            <a:ext cx="794632" cy="246221"/>
          </a:xfrm>
          <a:prstGeom prst="rect">
            <a:avLst/>
          </a:prstGeom>
          <a:noFill/>
        </p:spPr>
        <p:txBody>
          <a:bodyPr wrap="square" rtlCol="0">
            <a:spAutoFit/>
          </a:bodyPr>
          <a:lstStyle/>
          <a:p>
            <a:r>
              <a:rPr lang="zh-TW" altLang="en-US" sz="1000" dirty="0" smtClean="0"/>
              <a:t>武漢</a:t>
            </a:r>
            <a:endParaRPr lang="en-US" sz="1000" dirty="0"/>
          </a:p>
        </p:txBody>
      </p:sp>
      <p:sp>
        <p:nvSpPr>
          <p:cNvPr id="30" name="文字方塊 29"/>
          <p:cNvSpPr txBox="1"/>
          <p:nvPr/>
        </p:nvSpPr>
        <p:spPr>
          <a:xfrm>
            <a:off x="6569481" y="3941361"/>
            <a:ext cx="794632" cy="246221"/>
          </a:xfrm>
          <a:prstGeom prst="rect">
            <a:avLst/>
          </a:prstGeom>
          <a:noFill/>
        </p:spPr>
        <p:txBody>
          <a:bodyPr wrap="square" rtlCol="0">
            <a:spAutoFit/>
          </a:bodyPr>
          <a:lstStyle/>
          <a:p>
            <a:r>
              <a:rPr lang="zh-TW" altLang="en-US" sz="1000" dirty="0" smtClean="0"/>
              <a:t>廣州</a:t>
            </a:r>
            <a:endParaRPr lang="en-US" sz="1000" dirty="0"/>
          </a:p>
        </p:txBody>
      </p:sp>
      <p:sp>
        <p:nvSpPr>
          <p:cNvPr id="31" name="文字方塊 30"/>
          <p:cNvSpPr txBox="1"/>
          <p:nvPr/>
        </p:nvSpPr>
        <p:spPr>
          <a:xfrm>
            <a:off x="5453074" y="3739443"/>
            <a:ext cx="794632" cy="246221"/>
          </a:xfrm>
          <a:prstGeom prst="rect">
            <a:avLst/>
          </a:prstGeom>
          <a:noFill/>
        </p:spPr>
        <p:txBody>
          <a:bodyPr wrap="square" rtlCol="0">
            <a:spAutoFit/>
          </a:bodyPr>
          <a:lstStyle/>
          <a:p>
            <a:r>
              <a:rPr lang="zh-TW" altLang="en-US" sz="1000" dirty="0" smtClean="0"/>
              <a:t>昆明</a:t>
            </a:r>
            <a:endParaRPr lang="en-US" sz="1000" dirty="0"/>
          </a:p>
        </p:txBody>
      </p:sp>
      <p:sp>
        <p:nvSpPr>
          <p:cNvPr id="32" name="文字方塊 31"/>
          <p:cNvSpPr txBox="1"/>
          <p:nvPr/>
        </p:nvSpPr>
        <p:spPr>
          <a:xfrm>
            <a:off x="4415106" y="3190573"/>
            <a:ext cx="794632" cy="246221"/>
          </a:xfrm>
          <a:prstGeom prst="rect">
            <a:avLst/>
          </a:prstGeom>
          <a:noFill/>
        </p:spPr>
        <p:txBody>
          <a:bodyPr wrap="square" rtlCol="0">
            <a:spAutoFit/>
          </a:bodyPr>
          <a:lstStyle/>
          <a:p>
            <a:r>
              <a:rPr lang="zh-TW" altLang="en-US" sz="1000" dirty="0" smtClean="0"/>
              <a:t>拉薩</a:t>
            </a:r>
            <a:endParaRPr lang="en-US" sz="1000" dirty="0"/>
          </a:p>
        </p:txBody>
      </p:sp>
    </p:spTree>
    <p:extLst>
      <p:ext uri="{BB962C8B-B14F-4D97-AF65-F5344CB8AC3E}">
        <p14:creationId xmlns:p14="http://schemas.microsoft.com/office/powerpoint/2010/main" val="1002580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B9E47-C761-4815-9C36-0CB197C05DB7}"/>
              </a:ext>
            </a:extLst>
          </p:cNvPr>
          <p:cNvSpPr>
            <a:spLocks noGrp="1"/>
          </p:cNvSpPr>
          <p:nvPr>
            <p:ph type="title"/>
          </p:nvPr>
        </p:nvSpPr>
        <p:spPr>
          <a:xfrm>
            <a:off x="685332" y="618519"/>
            <a:ext cx="7773338" cy="722010"/>
          </a:xfrm>
        </p:spPr>
        <p:txBody>
          <a:bodyPr/>
          <a:lstStyle/>
          <a:p>
            <a:r>
              <a:rPr lang="zh-TW" altLang="en-US" b="1" u="sng" dirty="0" smtClean="0">
                <a:solidFill>
                  <a:srgbClr val="0070C0"/>
                </a:solidFill>
              </a:rPr>
              <a:t>主要</a:t>
            </a:r>
            <a:r>
              <a:rPr lang="zh-TW" altLang="en-US" b="1" u="sng" dirty="0">
                <a:solidFill>
                  <a:srgbClr val="0070C0"/>
                </a:solidFill>
              </a:rPr>
              <a:t>的氣候特徵</a:t>
            </a:r>
            <a:endParaRPr lang="en-HK" b="1" u="sng" dirty="0">
              <a:solidFill>
                <a:srgbClr val="0070C0"/>
              </a:solidFill>
            </a:endParaRPr>
          </a:p>
        </p:txBody>
      </p:sp>
      <p:sp>
        <p:nvSpPr>
          <p:cNvPr id="3" name="Content Placeholder 2">
            <a:extLst>
              <a:ext uri="{FF2B5EF4-FFF2-40B4-BE49-F238E27FC236}">
                <a16:creationId xmlns:a16="http://schemas.microsoft.com/office/drawing/2014/main" id="{E74F5970-A34A-418E-9B00-A3B371213091}"/>
              </a:ext>
            </a:extLst>
          </p:cNvPr>
          <p:cNvSpPr>
            <a:spLocks noGrp="1"/>
          </p:cNvSpPr>
          <p:nvPr>
            <p:ph sz="quarter" idx="13"/>
          </p:nvPr>
        </p:nvSpPr>
        <p:spPr>
          <a:xfrm>
            <a:off x="685330" y="1500327"/>
            <a:ext cx="7772870" cy="4739154"/>
          </a:xfrm>
        </p:spPr>
        <p:txBody>
          <a:bodyPr>
            <a:normAutofit fontScale="92500" lnSpcReduction="10000"/>
          </a:bodyPr>
          <a:lstStyle/>
          <a:p>
            <a:pPr marL="0" indent="0">
              <a:buNone/>
            </a:pPr>
            <a:r>
              <a:rPr lang="en-US" altLang="zh-TW" sz="3200" b="1" dirty="0">
                <a:solidFill>
                  <a:srgbClr val="0070C0"/>
                </a:solidFill>
              </a:rPr>
              <a:t>1) </a:t>
            </a:r>
            <a:r>
              <a:rPr lang="zh-TW" altLang="en-US" sz="3200" b="1" dirty="0">
                <a:solidFill>
                  <a:srgbClr val="0070C0"/>
                </a:solidFill>
              </a:rPr>
              <a:t>氣候複雜多樣</a:t>
            </a:r>
            <a:endParaRPr lang="en-HK" altLang="zh-TW" sz="3200" b="1" dirty="0">
              <a:solidFill>
                <a:srgbClr val="0070C0"/>
              </a:solidFill>
            </a:endParaRPr>
          </a:p>
          <a:p>
            <a:r>
              <a:rPr lang="zh-TW" altLang="en-US" sz="3200" dirty="0"/>
              <a:t>我</a:t>
            </a:r>
            <a:r>
              <a:rPr lang="zh-TW" altLang="en-US" sz="3200" dirty="0" smtClean="0"/>
              <a:t>國</a:t>
            </a:r>
            <a:r>
              <a:rPr lang="zh-TW" altLang="en-US" sz="3200" dirty="0"/>
              <a:t>幅員遼闊，</a:t>
            </a:r>
            <a:r>
              <a:rPr lang="zh-TW" altLang="en-US" sz="3200" b="1" dirty="0"/>
              <a:t>南北緯度差距</a:t>
            </a:r>
            <a:r>
              <a:rPr lang="zh-TW" altLang="en-US" sz="3200" dirty="0"/>
              <a:t>近</a:t>
            </a:r>
            <a:r>
              <a:rPr lang="en-US" altLang="zh-TW" sz="3200" dirty="0"/>
              <a:t>50</a:t>
            </a:r>
            <a:r>
              <a:rPr lang="zh-TW" altLang="en-US" sz="3200" dirty="0"/>
              <a:t>度，因而形成</a:t>
            </a:r>
            <a:r>
              <a:rPr lang="zh-TW" altLang="en-US" sz="3200" b="1" dirty="0"/>
              <a:t>多樣的氣候類型</a:t>
            </a:r>
            <a:endParaRPr lang="en-HK" altLang="zh-TW" sz="3200" b="1" dirty="0"/>
          </a:p>
          <a:p>
            <a:r>
              <a:rPr lang="zh-TW" altLang="en-US" sz="3200" dirty="0"/>
              <a:t>我</a:t>
            </a:r>
            <a:r>
              <a:rPr lang="zh-TW" altLang="en-US" sz="3200" dirty="0" smtClean="0"/>
              <a:t>國</a:t>
            </a:r>
            <a:r>
              <a:rPr lang="zh-TW" altLang="en-US" sz="3200" dirty="0"/>
              <a:t>複雜多樣的地形條件及高低差距甚大的 </a:t>
            </a:r>
            <a:r>
              <a:rPr lang="en-US" altLang="zh-TW" sz="3200" dirty="0"/>
              <a:t>“</a:t>
            </a:r>
            <a:r>
              <a:rPr lang="zh-TW" altLang="en-US" sz="3200" b="1" dirty="0"/>
              <a:t>三級階梯</a:t>
            </a:r>
            <a:r>
              <a:rPr lang="en-US" altLang="zh-TW" sz="3200" dirty="0"/>
              <a:t>” </a:t>
            </a:r>
            <a:r>
              <a:rPr lang="zh-TW" altLang="en-US" sz="3200" dirty="0"/>
              <a:t>地勢進一步加強了氣候的複雜性和多樣性</a:t>
            </a:r>
            <a:endParaRPr lang="en-HK" altLang="zh-TW" sz="3200" dirty="0"/>
          </a:p>
          <a:p>
            <a:r>
              <a:rPr lang="zh-TW" altLang="en-US" sz="3200" dirty="0"/>
              <a:t>我</a:t>
            </a:r>
            <a:r>
              <a:rPr lang="zh-TW" altLang="en-US" sz="3200" dirty="0" smtClean="0"/>
              <a:t>國</a:t>
            </a:r>
            <a:r>
              <a:rPr lang="zh-TW" altLang="en-US" sz="3200" dirty="0"/>
              <a:t>的年平均降水量為</a:t>
            </a:r>
            <a:r>
              <a:rPr lang="en-US" altLang="zh-TW" sz="3200" dirty="0"/>
              <a:t>629</a:t>
            </a:r>
            <a:r>
              <a:rPr lang="zh-TW" altLang="en-US" sz="3200" dirty="0"/>
              <a:t>毫米，</a:t>
            </a:r>
            <a:r>
              <a:rPr lang="zh-TW" altLang="en-US" sz="3200" dirty="0" smtClean="0"/>
              <a:t>分佈極</a:t>
            </a:r>
            <a:r>
              <a:rPr lang="zh-TW" altLang="en-US" sz="3200" dirty="0"/>
              <a:t>不均衡，從東南沿海向西北內陸地區遞減</a:t>
            </a:r>
            <a:endParaRPr lang="en-HK" sz="3200" dirty="0"/>
          </a:p>
        </p:txBody>
      </p:sp>
    </p:spTree>
    <p:extLst>
      <p:ext uri="{BB962C8B-B14F-4D97-AF65-F5344CB8AC3E}">
        <p14:creationId xmlns:p14="http://schemas.microsoft.com/office/powerpoint/2010/main" val="2378817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man&#10;&#10;Description automatically generated">
            <a:extLst>
              <a:ext uri="{FF2B5EF4-FFF2-40B4-BE49-F238E27FC236}">
                <a16:creationId xmlns:a16="http://schemas.microsoft.com/office/drawing/2014/main" id="{87EA3C00-4B39-4FC4-B8B1-C66EC03ABCB6}"/>
              </a:ext>
            </a:extLst>
          </p:cNvPr>
          <p:cNvPicPr>
            <a:picLocks noChangeAspect="1"/>
          </p:cNvPicPr>
          <p:nvPr/>
        </p:nvPicPr>
        <p:blipFill rotWithShape="1">
          <a:blip r:embed="rId2">
            <a:extLst>
              <a:ext uri="{28A0092B-C50C-407E-A947-70E740481C1C}">
                <a14:useLocalDpi xmlns:a14="http://schemas.microsoft.com/office/drawing/2010/main" val="0"/>
              </a:ext>
            </a:extLst>
          </a:blip>
          <a:srcRect r="15259"/>
          <a:stretch/>
        </p:blipFill>
        <p:spPr>
          <a:xfrm>
            <a:off x="20" y="10"/>
            <a:ext cx="5680810" cy="6857990"/>
          </a:xfrm>
          <a:prstGeom prst="rect">
            <a:avLst/>
          </a:prstGeom>
        </p:spPr>
      </p:pic>
      <p:sp>
        <p:nvSpPr>
          <p:cNvPr id="2" name="Title 1">
            <a:extLst>
              <a:ext uri="{FF2B5EF4-FFF2-40B4-BE49-F238E27FC236}">
                <a16:creationId xmlns:a16="http://schemas.microsoft.com/office/drawing/2014/main" id="{2006A761-A86A-47BF-9E02-4C367F949389}"/>
              </a:ext>
            </a:extLst>
          </p:cNvPr>
          <p:cNvSpPr>
            <a:spLocks noGrp="1"/>
          </p:cNvSpPr>
          <p:nvPr>
            <p:ph type="title"/>
          </p:nvPr>
        </p:nvSpPr>
        <p:spPr>
          <a:xfrm>
            <a:off x="2006354" y="282884"/>
            <a:ext cx="6693240" cy="1035151"/>
          </a:xfrm>
        </p:spPr>
        <p:txBody>
          <a:bodyPr anchor="ctr">
            <a:noAutofit/>
          </a:bodyPr>
          <a:lstStyle/>
          <a:p>
            <a:r>
              <a:rPr lang="zh-TW" altLang="en-US" sz="3200" b="1" u="sng" dirty="0">
                <a:solidFill>
                  <a:srgbClr val="0070C0"/>
                </a:solidFill>
              </a:rPr>
              <a:t>教師指引 </a:t>
            </a:r>
            <a:r>
              <a:rPr lang="en-HK" altLang="zh-TW" sz="3200" b="1" u="sng" dirty="0">
                <a:solidFill>
                  <a:srgbClr val="0070C0"/>
                </a:solidFill>
              </a:rPr>
              <a:t/>
            </a:r>
            <a:br>
              <a:rPr lang="en-HK" altLang="zh-TW" sz="3200" b="1" u="sng" dirty="0">
                <a:solidFill>
                  <a:srgbClr val="0070C0"/>
                </a:solidFill>
              </a:rPr>
            </a:br>
            <a:r>
              <a:rPr lang="en-US" altLang="zh-TW" sz="3200" b="1" u="sng" dirty="0">
                <a:solidFill>
                  <a:srgbClr val="0070C0"/>
                </a:solidFill>
              </a:rPr>
              <a:t>– </a:t>
            </a:r>
            <a:r>
              <a:rPr lang="zh-TW" altLang="en-US" sz="3200" b="1" u="sng" dirty="0">
                <a:solidFill>
                  <a:srgbClr val="0070C0"/>
                </a:solidFill>
              </a:rPr>
              <a:t>中國氣候的教授與地理課程的連繫</a:t>
            </a:r>
            <a:r>
              <a:rPr lang="en-US" altLang="zh-TW" sz="3200" b="1" u="sng" dirty="0">
                <a:solidFill>
                  <a:srgbClr val="0070C0"/>
                </a:solidFill>
              </a:rPr>
              <a:t> </a:t>
            </a:r>
            <a:endParaRPr lang="en-HK" sz="3200" b="1" u="sng" dirty="0">
              <a:solidFill>
                <a:srgbClr val="0070C0"/>
              </a:solidFill>
            </a:endParaRPr>
          </a:p>
        </p:txBody>
      </p:sp>
      <p:sp>
        <p:nvSpPr>
          <p:cNvPr id="9" name="Content Placeholder 8">
            <a:extLst>
              <a:ext uri="{FF2B5EF4-FFF2-40B4-BE49-F238E27FC236}">
                <a16:creationId xmlns:a16="http://schemas.microsoft.com/office/drawing/2014/main" id="{CE14BCAD-F657-4FCE-BFBD-56136D7A932B}"/>
              </a:ext>
            </a:extLst>
          </p:cNvPr>
          <p:cNvSpPr>
            <a:spLocks noGrp="1"/>
          </p:cNvSpPr>
          <p:nvPr>
            <p:ph idx="1"/>
          </p:nvPr>
        </p:nvSpPr>
        <p:spPr>
          <a:xfrm>
            <a:off x="2112884" y="1318035"/>
            <a:ext cx="7031095" cy="3489523"/>
          </a:xfrm>
        </p:spPr>
        <p:txBody>
          <a:bodyPr>
            <a:noAutofit/>
          </a:bodyPr>
          <a:lstStyle/>
          <a:p>
            <a:pPr marL="514350" indent="-514350">
              <a:buAutoNum type="arabicParenR"/>
            </a:pPr>
            <a:r>
              <a:rPr lang="zh-TW" altLang="en-US" sz="3000" b="1" dirty="0">
                <a:solidFill>
                  <a:schemeClr val="tx1">
                    <a:lumMod val="95000"/>
                    <a:lumOff val="5000"/>
                  </a:schemeClr>
                </a:solidFill>
              </a:rPr>
              <a:t>初中地理方面：</a:t>
            </a:r>
            <a:endParaRPr lang="en-HK" altLang="zh-TW" sz="3000" b="1" dirty="0">
              <a:solidFill>
                <a:schemeClr val="tx1">
                  <a:lumMod val="95000"/>
                  <a:lumOff val="5000"/>
                </a:schemeClr>
              </a:solidFill>
            </a:endParaRPr>
          </a:p>
          <a:p>
            <a:pPr marL="0" indent="0">
              <a:buNone/>
            </a:pPr>
            <a:r>
              <a:rPr lang="zh-TW" altLang="en-US" sz="3000" dirty="0">
                <a:solidFill>
                  <a:schemeClr val="tx1">
                    <a:lumMod val="95000"/>
                    <a:lumOff val="5000"/>
                  </a:schemeClr>
                </a:solidFill>
              </a:rPr>
              <a:t>   在教授</a:t>
            </a:r>
            <a:r>
              <a:rPr lang="zh-TW" altLang="en-US" sz="3000" b="1" i="1" dirty="0">
                <a:solidFill>
                  <a:schemeClr val="tx1">
                    <a:lumMod val="95000"/>
                    <a:lumOff val="5000"/>
                  </a:schemeClr>
                </a:solidFill>
              </a:rPr>
              <a:t>地理課程指引</a:t>
            </a:r>
            <a:r>
              <a:rPr lang="en-US" altLang="zh-TW" sz="3000" b="1" i="1" dirty="0">
                <a:solidFill>
                  <a:schemeClr val="tx1">
                    <a:lumMod val="95000"/>
                    <a:lumOff val="5000"/>
                  </a:schemeClr>
                </a:solidFill>
              </a:rPr>
              <a:t>(</a:t>
            </a:r>
            <a:r>
              <a:rPr lang="zh-TW" altLang="en-US" sz="3000" b="1" i="1" dirty="0">
                <a:solidFill>
                  <a:schemeClr val="tx1">
                    <a:lumMod val="95000"/>
                    <a:lumOff val="5000"/>
                  </a:schemeClr>
                </a:solidFill>
              </a:rPr>
              <a:t>中一至中三</a:t>
            </a:r>
            <a:r>
              <a:rPr lang="en-US" altLang="zh-TW" sz="3000" b="1" i="1" dirty="0">
                <a:solidFill>
                  <a:schemeClr val="tx1">
                    <a:lumMod val="95000"/>
                    <a:lumOff val="5000"/>
                  </a:schemeClr>
                </a:solidFill>
              </a:rPr>
              <a:t>) (2011) </a:t>
            </a:r>
            <a:r>
              <a:rPr lang="zh-TW" altLang="en-US" sz="3000" dirty="0">
                <a:solidFill>
                  <a:schemeClr val="tx1">
                    <a:lumMod val="95000"/>
                    <a:lumOff val="5000"/>
                  </a:schemeClr>
                </a:solidFill>
              </a:rPr>
              <a:t>中的單元 </a:t>
            </a:r>
            <a:r>
              <a:rPr lang="en-US" altLang="zh-TW" sz="3000" dirty="0">
                <a:solidFill>
                  <a:schemeClr val="tx1">
                    <a:lumMod val="95000"/>
                    <a:lumOff val="5000"/>
                  </a:schemeClr>
                </a:solidFill>
              </a:rPr>
              <a:t>- “</a:t>
            </a:r>
            <a:r>
              <a:rPr lang="zh-TW" altLang="en-US" sz="3000" b="1" dirty="0">
                <a:solidFill>
                  <a:srgbClr val="00B050"/>
                </a:solidFill>
              </a:rPr>
              <a:t>變化中的氣候、變化中的環境</a:t>
            </a:r>
            <a:r>
              <a:rPr lang="en-US" altLang="zh-TW" sz="3000" dirty="0">
                <a:solidFill>
                  <a:schemeClr val="tx1">
                    <a:lumMod val="95000"/>
                    <a:lumOff val="5000"/>
                  </a:schemeClr>
                </a:solidFill>
              </a:rPr>
              <a:t>”</a:t>
            </a:r>
            <a:r>
              <a:rPr lang="zh-TW" altLang="en-US" sz="3000" dirty="0">
                <a:solidFill>
                  <a:schemeClr val="tx1">
                    <a:lumMod val="95000"/>
                    <a:lumOff val="5000"/>
                  </a:schemeClr>
                </a:solidFill>
              </a:rPr>
              <a:t>及</a:t>
            </a:r>
            <a:r>
              <a:rPr lang="en-US" altLang="zh-TW" sz="3000" dirty="0">
                <a:solidFill>
                  <a:schemeClr val="tx1">
                    <a:lumMod val="95000"/>
                    <a:lumOff val="5000"/>
                  </a:schemeClr>
                </a:solidFill>
              </a:rPr>
              <a:t>“</a:t>
            </a:r>
            <a:r>
              <a:rPr lang="zh-TW" altLang="en-US" sz="3000" b="1" dirty="0">
                <a:solidFill>
                  <a:srgbClr val="00B050"/>
                </a:solidFill>
              </a:rPr>
              <a:t>水的煩惱</a:t>
            </a:r>
            <a:r>
              <a:rPr lang="en-US" altLang="zh-TW" sz="3000" b="1" dirty="0">
                <a:solidFill>
                  <a:srgbClr val="00B050"/>
                </a:solidFill>
              </a:rPr>
              <a:t>—</a:t>
            </a:r>
            <a:r>
              <a:rPr lang="zh-TW" altLang="en-US" sz="3000" b="1" dirty="0">
                <a:solidFill>
                  <a:srgbClr val="00B050"/>
                </a:solidFill>
              </a:rPr>
              <a:t>太多與太少</a:t>
            </a:r>
            <a:r>
              <a:rPr lang="zh-TW" altLang="en-US" sz="3000" dirty="0">
                <a:solidFill>
                  <a:schemeClr val="tx1">
                    <a:lumMod val="95000"/>
                    <a:lumOff val="5000"/>
                  </a:schemeClr>
                </a:solidFill>
              </a:rPr>
              <a:t>”前，教師應先教授本簡報，以便讓同學</a:t>
            </a:r>
            <a:r>
              <a:rPr lang="zh-TW" altLang="en-US" sz="3000" dirty="0" smtClean="0">
                <a:solidFill>
                  <a:schemeClr val="tx1">
                    <a:lumMod val="95000"/>
                    <a:lumOff val="5000"/>
                  </a:schemeClr>
                </a:solidFill>
              </a:rPr>
              <a:t>對</a:t>
            </a:r>
            <a:r>
              <a:rPr lang="zh-TW" altLang="en-US" sz="3000" b="1" dirty="0" smtClean="0">
                <a:solidFill>
                  <a:schemeClr val="tx1">
                    <a:lumMod val="95000"/>
                    <a:lumOff val="5000"/>
                  </a:schemeClr>
                </a:solidFill>
              </a:rPr>
              <a:t>我國的</a:t>
            </a:r>
            <a:r>
              <a:rPr lang="zh-TW" altLang="en-US" sz="3000" b="1" dirty="0">
                <a:solidFill>
                  <a:schemeClr val="tx1">
                    <a:lumMod val="95000"/>
                    <a:lumOff val="5000"/>
                  </a:schemeClr>
                </a:solidFill>
              </a:rPr>
              <a:t>氣候</a:t>
            </a:r>
            <a:r>
              <a:rPr lang="zh-TW" altLang="en-US" sz="3000" dirty="0">
                <a:solidFill>
                  <a:schemeClr val="tx1">
                    <a:lumMod val="95000"/>
                    <a:lumOff val="5000"/>
                  </a:schemeClr>
                </a:solidFill>
              </a:rPr>
              <a:t>有著基本的認識</a:t>
            </a:r>
            <a:endParaRPr lang="en-US" sz="3000" dirty="0">
              <a:solidFill>
                <a:schemeClr val="tx1">
                  <a:lumMod val="95000"/>
                  <a:lumOff val="5000"/>
                </a:schemeClr>
              </a:solidFill>
            </a:endParaRPr>
          </a:p>
        </p:txBody>
      </p:sp>
      <p:sp>
        <p:nvSpPr>
          <p:cNvPr id="3" name="文字方塊 2"/>
          <p:cNvSpPr txBox="1"/>
          <p:nvPr/>
        </p:nvSpPr>
        <p:spPr>
          <a:xfrm>
            <a:off x="5945208" y="5153787"/>
            <a:ext cx="2934393" cy="1200329"/>
          </a:xfrm>
          <a:prstGeom prst="rect">
            <a:avLst/>
          </a:prstGeom>
          <a:solidFill>
            <a:schemeClr val="accent3">
              <a:lumMod val="40000"/>
              <a:lumOff val="60000"/>
            </a:schemeClr>
          </a:solidFill>
          <a:ln>
            <a:solidFill>
              <a:schemeClr val="accent3">
                <a:lumMod val="50000"/>
              </a:schemeClr>
            </a:solidFill>
          </a:ln>
        </p:spPr>
        <p:txBody>
          <a:bodyPr wrap="square" rtlCol="0">
            <a:spAutoFit/>
          </a:bodyPr>
          <a:lstStyle/>
          <a:p>
            <a:r>
              <a:rPr lang="zh-TW" altLang="en-US" sz="2400" b="1" u="sng" dirty="0">
                <a:solidFill>
                  <a:schemeClr val="accent3">
                    <a:lumMod val="50000"/>
                  </a:schemeClr>
                </a:solidFill>
              </a:rPr>
              <a:t>注意</a:t>
            </a:r>
            <a:r>
              <a:rPr lang="zh-TW" altLang="en-US" sz="2400" dirty="0"/>
              <a:t>：教師只須教授初中地理科學生有關本簡報的</a:t>
            </a:r>
            <a:r>
              <a:rPr lang="zh-TW" altLang="en-US" sz="2400" b="1" dirty="0">
                <a:solidFill>
                  <a:schemeClr val="accent3">
                    <a:lumMod val="50000"/>
                  </a:schemeClr>
                </a:solidFill>
              </a:rPr>
              <a:t>第</a:t>
            </a:r>
            <a:r>
              <a:rPr lang="en-US" altLang="zh-TW" sz="2400" b="1" dirty="0">
                <a:solidFill>
                  <a:schemeClr val="accent3">
                    <a:lumMod val="50000"/>
                  </a:schemeClr>
                </a:solidFill>
              </a:rPr>
              <a:t>5-18</a:t>
            </a:r>
            <a:r>
              <a:rPr lang="zh-TW" altLang="en-US" sz="2400" b="1" dirty="0">
                <a:solidFill>
                  <a:schemeClr val="accent3">
                    <a:lumMod val="50000"/>
                  </a:schemeClr>
                </a:solidFill>
              </a:rPr>
              <a:t>頁</a:t>
            </a:r>
            <a:endParaRPr lang="zh-HK" altLang="en-US" sz="2400" b="1" dirty="0">
              <a:solidFill>
                <a:schemeClr val="accent3">
                  <a:lumMod val="50000"/>
                </a:schemeClr>
              </a:solidFill>
            </a:endParaRPr>
          </a:p>
        </p:txBody>
      </p:sp>
    </p:spTree>
    <p:extLst>
      <p:ext uri="{BB962C8B-B14F-4D97-AF65-F5344CB8AC3E}">
        <p14:creationId xmlns:p14="http://schemas.microsoft.com/office/powerpoint/2010/main" val="2800557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8B88BD-4605-4C68-ABB2-E74D73AF35F4}"/>
              </a:ext>
            </a:extLst>
          </p:cNvPr>
          <p:cNvSpPr>
            <a:spLocks noGrp="1"/>
          </p:cNvSpPr>
          <p:nvPr>
            <p:ph sz="quarter" idx="13"/>
          </p:nvPr>
        </p:nvSpPr>
        <p:spPr>
          <a:xfrm>
            <a:off x="685329" y="914400"/>
            <a:ext cx="8165707" cy="5779363"/>
          </a:xfrm>
        </p:spPr>
        <p:txBody>
          <a:bodyPr>
            <a:normAutofit fontScale="92500" lnSpcReduction="10000"/>
          </a:bodyPr>
          <a:lstStyle/>
          <a:p>
            <a:r>
              <a:rPr lang="zh-TW" altLang="en-US" sz="3200" dirty="0"/>
              <a:t>相應地，從東南沿海到西北內陸，氣候類型也逐漸從季風氣候向溫帶大陸性氣候過渡</a:t>
            </a:r>
            <a:endParaRPr lang="en-HK" sz="3200" dirty="0"/>
          </a:p>
          <a:p>
            <a:pPr marL="0" indent="0">
              <a:buNone/>
            </a:pPr>
            <a:r>
              <a:rPr lang="en-US" altLang="zh-TW" sz="3200" b="1" dirty="0">
                <a:solidFill>
                  <a:srgbClr val="0070C0"/>
                </a:solidFill>
              </a:rPr>
              <a:t>2) </a:t>
            </a:r>
            <a:r>
              <a:rPr lang="zh-TW" altLang="en-US" sz="3200" b="1" dirty="0">
                <a:solidFill>
                  <a:srgbClr val="0070C0"/>
                </a:solidFill>
              </a:rPr>
              <a:t>季風氣候顯著</a:t>
            </a:r>
            <a:endParaRPr lang="en-HK" sz="3200" b="1" dirty="0">
              <a:solidFill>
                <a:srgbClr val="0070C0"/>
              </a:solidFill>
            </a:endParaRPr>
          </a:p>
          <a:p>
            <a:r>
              <a:rPr lang="zh-TW" altLang="en-US" sz="3200" dirty="0"/>
              <a:t>我</a:t>
            </a:r>
            <a:r>
              <a:rPr lang="zh-TW" altLang="en-US" sz="3200" dirty="0" smtClean="0"/>
              <a:t>國</a:t>
            </a:r>
            <a:r>
              <a:rPr lang="zh-TW" altLang="en-US" sz="3200" dirty="0"/>
              <a:t>位於世界最大的大陸 </a:t>
            </a:r>
            <a:r>
              <a:rPr lang="en-US" altLang="zh-TW" sz="3200" dirty="0"/>
              <a:t>- </a:t>
            </a:r>
            <a:r>
              <a:rPr lang="zh-TW" altLang="en-US" sz="3200" dirty="0"/>
              <a:t>歐亞大陸的東南部及在世界最大的海洋 </a:t>
            </a:r>
            <a:r>
              <a:rPr lang="en-US" altLang="zh-TW" sz="3200" dirty="0"/>
              <a:t>- </a:t>
            </a:r>
            <a:r>
              <a:rPr lang="zh-TW" altLang="en-US" sz="3200" dirty="0"/>
              <a:t>太平洋的西面，這樣的區位非常有利於季風環流的形成</a:t>
            </a:r>
            <a:endParaRPr lang="en-HK" altLang="zh-TW" sz="3200" dirty="0"/>
          </a:p>
          <a:p>
            <a:r>
              <a:rPr lang="zh-TW" altLang="en-US" sz="3200" dirty="0"/>
              <a:t>由於海陸之間的熱力差異引致地面氣壓及盛行風向隨季節而轉換，這種因季節變化而改變的大氣環流形勢稱為</a:t>
            </a:r>
            <a:r>
              <a:rPr lang="zh-TW" altLang="en-US" sz="3200" b="1" dirty="0"/>
              <a:t>季風環流</a:t>
            </a:r>
            <a:r>
              <a:rPr lang="zh-TW" altLang="en-US" sz="3200" dirty="0"/>
              <a:t>，而受其影響形成的氣候稱為</a:t>
            </a:r>
            <a:r>
              <a:rPr lang="zh-TW" altLang="en-US" sz="3200" b="1" dirty="0"/>
              <a:t>季風氣候</a:t>
            </a:r>
            <a:endParaRPr lang="en-HK" sz="3200" b="1" dirty="0"/>
          </a:p>
          <a:p>
            <a:endParaRPr lang="en-HK" sz="3200" dirty="0"/>
          </a:p>
        </p:txBody>
      </p:sp>
    </p:spTree>
    <p:extLst>
      <p:ext uri="{BB962C8B-B14F-4D97-AF65-F5344CB8AC3E}">
        <p14:creationId xmlns:p14="http://schemas.microsoft.com/office/powerpoint/2010/main" val="392115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CCC7C6-EC1A-48F5-BCFB-FDC833140916}"/>
              </a:ext>
            </a:extLst>
          </p:cNvPr>
          <p:cNvSpPr>
            <a:spLocks noGrp="1"/>
          </p:cNvSpPr>
          <p:nvPr>
            <p:ph sz="quarter" idx="13"/>
          </p:nvPr>
        </p:nvSpPr>
        <p:spPr>
          <a:xfrm>
            <a:off x="685330" y="710215"/>
            <a:ext cx="7772870" cy="5080986"/>
          </a:xfrm>
        </p:spPr>
        <p:txBody>
          <a:bodyPr>
            <a:normAutofit/>
          </a:bodyPr>
          <a:lstStyle/>
          <a:p>
            <a:r>
              <a:rPr lang="zh-TW" altLang="en-US" sz="3200" dirty="0"/>
              <a:t>我</a:t>
            </a:r>
            <a:r>
              <a:rPr lang="zh-TW" altLang="en-US" sz="3200" dirty="0" smtClean="0"/>
              <a:t>國</a:t>
            </a:r>
            <a:r>
              <a:rPr lang="zh-TW" altLang="en-US" sz="3200" dirty="0"/>
              <a:t>受冬、夏季風交替影響的地區甚廣。</a:t>
            </a:r>
            <a:r>
              <a:rPr lang="zh-TW" altLang="en-US" sz="3200" b="1" dirty="0"/>
              <a:t>夏季</a:t>
            </a:r>
            <a:r>
              <a:rPr lang="zh-TW" altLang="en-US" sz="3200" dirty="0"/>
              <a:t>時，</a:t>
            </a:r>
            <a:r>
              <a:rPr lang="zh-TW" altLang="en-US" sz="3200" b="1" dirty="0"/>
              <a:t>盛行風從海洋吹向陸地</a:t>
            </a:r>
            <a:r>
              <a:rPr lang="zh-TW" altLang="en-US" sz="3200" dirty="0"/>
              <a:t>成偏南風（南、東南和西南）；在</a:t>
            </a:r>
            <a:r>
              <a:rPr lang="zh-TW" altLang="en-US" sz="3200" b="1" dirty="0"/>
              <a:t>冬季</a:t>
            </a:r>
            <a:r>
              <a:rPr lang="zh-TW" altLang="en-US" sz="3200" dirty="0" smtClean="0"/>
              <a:t>，我國境</a:t>
            </a:r>
            <a:r>
              <a:rPr lang="zh-TW" altLang="en-US" sz="3200" dirty="0"/>
              <a:t>內大部分地區的</a:t>
            </a:r>
            <a:r>
              <a:rPr lang="zh-TW" altLang="en-US" sz="3200" b="1" dirty="0"/>
              <a:t>盛行風從大陸吹向海洋</a:t>
            </a:r>
            <a:r>
              <a:rPr lang="zh-TW" altLang="en-US" sz="3200" dirty="0"/>
              <a:t>成偏北風（北、東北和西北）</a:t>
            </a:r>
            <a:endParaRPr lang="en-HK" altLang="zh-TW" sz="3200" dirty="0"/>
          </a:p>
          <a:p>
            <a:r>
              <a:rPr lang="zh-TW" altLang="en-US" sz="3200" b="1" dirty="0"/>
              <a:t>冬季季風</a:t>
            </a:r>
            <a:r>
              <a:rPr lang="zh-TW" altLang="en-US" sz="3200" dirty="0"/>
              <a:t>由於產生於中、高緯度的亞洲內陸，性質寒冷而乾燥，</a:t>
            </a:r>
            <a:r>
              <a:rPr lang="zh-TW" altLang="en-US" sz="3200" dirty="0" smtClean="0"/>
              <a:t>導致大部</a:t>
            </a:r>
            <a:r>
              <a:rPr lang="zh-TW" altLang="en-US" sz="3200" dirty="0"/>
              <a:t>地區冬季時普遍</a:t>
            </a:r>
            <a:r>
              <a:rPr lang="zh-TW" altLang="en-US" sz="3200" b="1" dirty="0"/>
              <a:t>溫度低</a:t>
            </a:r>
            <a:r>
              <a:rPr lang="zh-TW" altLang="en-US" sz="3200" dirty="0"/>
              <a:t>及</a:t>
            </a:r>
            <a:r>
              <a:rPr lang="zh-TW" altLang="en-US" sz="3200" b="1" dirty="0"/>
              <a:t>降水少</a:t>
            </a:r>
            <a:endParaRPr lang="en-HK" altLang="zh-TW" sz="3200" b="1" dirty="0"/>
          </a:p>
          <a:p>
            <a:pPr marL="0" indent="0">
              <a:buNone/>
            </a:pPr>
            <a:endParaRPr lang="en-HK" sz="3200" dirty="0"/>
          </a:p>
        </p:txBody>
      </p:sp>
    </p:spTree>
    <p:extLst>
      <p:ext uri="{BB962C8B-B14F-4D97-AF65-F5344CB8AC3E}">
        <p14:creationId xmlns:p14="http://schemas.microsoft.com/office/powerpoint/2010/main" val="4153269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AA5F2C-C44F-4AD0-B6D9-97CA33BA6049}"/>
              </a:ext>
            </a:extLst>
          </p:cNvPr>
          <p:cNvSpPr>
            <a:spLocks noGrp="1"/>
          </p:cNvSpPr>
          <p:nvPr>
            <p:ph sz="quarter" idx="13"/>
          </p:nvPr>
        </p:nvSpPr>
        <p:spPr>
          <a:xfrm>
            <a:off x="685330" y="878889"/>
            <a:ext cx="7772870" cy="4912311"/>
          </a:xfrm>
        </p:spPr>
        <p:txBody>
          <a:bodyPr>
            <a:normAutofit lnSpcReduction="10000"/>
          </a:bodyPr>
          <a:lstStyle/>
          <a:p>
            <a:r>
              <a:rPr lang="zh-TW" altLang="en-US" sz="3200" b="1" dirty="0"/>
              <a:t>夏季</a:t>
            </a:r>
            <a:r>
              <a:rPr lang="zh-TW" altLang="en-US" sz="3200" dirty="0"/>
              <a:t>季風來自太平洋和印度洋，性質較溫暖及濕潤，</a:t>
            </a:r>
            <a:r>
              <a:rPr lang="zh-TW" altLang="en-US" sz="3200" dirty="0" smtClean="0"/>
              <a:t>令我國</a:t>
            </a:r>
            <a:r>
              <a:rPr lang="zh-TW" altLang="en-US" sz="3200" dirty="0"/>
              <a:t>出現</a:t>
            </a:r>
            <a:r>
              <a:rPr lang="zh-TW" altLang="en-US" sz="3200" b="1" dirty="0"/>
              <a:t>高溫期與多雨期</a:t>
            </a:r>
            <a:endParaRPr lang="en-HK" altLang="zh-TW" sz="3200" b="1" dirty="0"/>
          </a:p>
          <a:p>
            <a:r>
              <a:rPr lang="zh-TW" altLang="en-US" sz="3200" dirty="0" smtClean="0"/>
              <a:t>由於我國</a:t>
            </a:r>
            <a:r>
              <a:rPr lang="zh-TW" altLang="en-US" sz="3200" dirty="0"/>
              <a:t>的季風氣候大陸性較強，受大陸影響明顯，故也稱為</a:t>
            </a:r>
            <a:r>
              <a:rPr lang="zh-TW" altLang="en-US" sz="3200" b="1" dirty="0"/>
              <a:t>大陸性季風氣候</a:t>
            </a:r>
            <a:endParaRPr lang="en-HK" altLang="zh-TW" sz="3200" b="1" dirty="0"/>
          </a:p>
          <a:p>
            <a:r>
              <a:rPr lang="zh-TW" altLang="en-US" sz="3200" dirty="0"/>
              <a:t>一般來說，明顯受到夏季季風影響的地區稱為</a:t>
            </a:r>
            <a:r>
              <a:rPr lang="zh-TW" altLang="en-US" sz="3200" b="1" dirty="0"/>
              <a:t>季風區</a:t>
            </a:r>
            <a:r>
              <a:rPr lang="zh-TW" altLang="en-US" sz="3200" dirty="0"/>
              <a:t>，而不受或很少受到夏季季風影響的地區稱為</a:t>
            </a:r>
            <a:r>
              <a:rPr lang="zh-TW" altLang="en-US" sz="3200" b="1" dirty="0"/>
              <a:t>非季風區</a:t>
            </a:r>
            <a:r>
              <a:rPr lang="zh-TW" altLang="en-US" sz="3200" dirty="0"/>
              <a:t>。</a:t>
            </a:r>
            <a:r>
              <a:rPr lang="zh-TW" altLang="en-US" sz="3200" dirty="0" smtClean="0"/>
              <a:t>而我國</a:t>
            </a:r>
            <a:r>
              <a:rPr lang="zh-TW" altLang="en-US" sz="3200" dirty="0"/>
              <a:t>的季風區及非季風區的主要</a:t>
            </a:r>
            <a:r>
              <a:rPr lang="zh-TW" altLang="en-US" sz="3200" dirty="0" smtClean="0"/>
              <a:t>分佈可</a:t>
            </a:r>
            <a:r>
              <a:rPr lang="zh-TW" altLang="en-US" sz="3200" dirty="0"/>
              <a:t>參看圖</a:t>
            </a:r>
            <a:r>
              <a:rPr lang="en-US" altLang="zh-TW" sz="3200" dirty="0"/>
              <a:t>6</a:t>
            </a:r>
            <a:endParaRPr lang="en-HK" altLang="zh-TW" sz="3200" dirty="0"/>
          </a:p>
          <a:p>
            <a:endParaRPr lang="en-HK" sz="3200" dirty="0"/>
          </a:p>
        </p:txBody>
      </p:sp>
    </p:spTree>
    <p:extLst>
      <p:ext uri="{BB962C8B-B14F-4D97-AF65-F5344CB8AC3E}">
        <p14:creationId xmlns:p14="http://schemas.microsoft.com/office/powerpoint/2010/main" val="492569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rotWithShape="1">
          <a:blip r:embed="rId2" cstate="hqprint">
            <a:extLst>
              <a:ext uri="{28A0092B-C50C-407E-A947-70E740481C1C}">
                <a14:useLocalDpi xmlns:a14="http://schemas.microsoft.com/office/drawing/2010/main" val="0"/>
              </a:ext>
            </a:extLst>
          </a:blip>
          <a:srcRect t="13091" b="30788"/>
          <a:stretch/>
        </p:blipFill>
        <p:spPr>
          <a:xfrm>
            <a:off x="1457893" y="238620"/>
            <a:ext cx="6655329" cy="5283291"/>
          </a:xfrm>
          <a:prstGeom prst="rect">
            <a:avLst/>
          </a:prstGeom>
        </p:spPr>
      </p:pic>
      <p:sp>
        <p:nvSpPr>
          <p:cNvPr id="6" name="圓角矩形圖說文字 5">
            <a:extLst>
              <a:ext uri="{FF2B5EF4-FFF2-40B4-BE49-F238E27FC236}">
                <a16:creationId xmlns:a16="http://schemas.microsoft.com/office/drawing/2014/main" id="{0125EAE4-F1DA-4372-BBE7-0061F9BAF4E9}"/>
              </a:ext>
            </a:extLst>
          </p:cNvPr>
          <p:cNvSpPr/>
          <p:nvPr/>
        </p:nvSpPr>
        <p:spPr>
          <a:xfrm>
            <a:off x="1682937" y="5521911"/>
            <a:ext cx="6884014" cy="1271848"/>
          </a:xfrm>
          <a:prstGeom prst="wedgeRoundRectCallout">
            <a:avLst>
              <a:gd name="adj1" fmla="val -17030"/>
              <a:gd name="adj2" fmla="val -7379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000" b="1" dirty="0"/>
              <a:t>圖</a:t>
            </a:r>
            <a:r>
              <a:rPr lang="en-US" altLang="zh-TW" sz="3000" b="1" dirty="0"/>
              <a:t>6  </a:t>
            </a:r>
            <a:r>
              <a:rPr lang="zh-TW" altLang="en-US" sz="3000" b="1" dirty="0"/>
              <a:t>我</a:t>
            </a:r>
            <a:r>
              <a:rPr lang="zh-TW" altLang="en-US" sz="3000" b="1" dirty="0" smtClean="0"/>
              <a:t>國</a:t>
            </a:r>
            <a:r>
              <a:rPr lang="zh-TW" altLang="en-US" sz="3000" b="1" dirty="0"/>
              <a:t>季風區及非季風區的主要</a:t>
            </a:r>
            <a:r>
              <a:rPr lang="zh-TW" altLang="en-US" sz="3000" b="1" dirty="0" smtClean="0"/>
              <a:t>分佈</a:t>
            </a:r>
            <a:endParaRPr lang="en-HK" altLang="zh-TW" sz="3000" b="1" dirty="0"/>
          </a:p>
          <a:p>
            <a:pPr algn="ctr"/>
            <a:r>
              <a:rPr lang="en-US" altLang="zh-TW" sz="1600" b="1" dirty="0"/>
              <a:t>(</a:t>
            </a:r>
            <a:r>
              <a:rPr lang="zh-TW" altLang="en-US" sz="1600" b="1" dirty="0"/>
              <a:t>來源</a:t>
            </a:r>
            <a:r>
              <a:rPr lang="en-US" altLang="zh-TW" sz="1600" b="1" dirty="0"/>
              <a:t>: </a:t>
            </a:r>
            <a:r>
              <a:rPr lang="zh-TW" altLang="en-US" sz="1600" b="1" dirty="0"/>
              <a:t>香港教育局於</a:t>
            </a:r>
            <a:r>
              <a:rPr lang="en-US" altLang="zh-TW" sz="1600" b="1" dirty="0"/>
              <a:t>2013</a:t>
            </a:r>
            <a:r>
              <a:rPr lang="zh-TW" altLang="en-US" sz="1600" b="1" dirty="0"/>
              <a:t>出版的</a:t>
            </a:r>
            <a:r>
              <a:rPr lang="en-US" altLang="zh-TW" sz="1600" b="1" dirty="0"/>
              <a:t> &lt;&lt;</a:t>
            </a:r>
            <a:r>
              <a:rPr lang="zh-TW" altLang="en-US" sz="1600" b="1" dirty="0"/>
              <a:t>從閱讀中學習中國地理</a:t>
            </a:r>
            <a:r>
              <a:rPr lang="en-US" altLang="zh-TW" sz="1600" b="1" dirty="0"/>
              <a:t>(</a:t>
            </a:r>
            <a:r>
              <a:rPr lang="zh-TW" altLang="en-US" sz="1600" b="1" dirty="0"/>
              <a:t>第一部分</a:t>
            </a:r>
            <a:r>
              <a:rPr lang="en-US" altLang="zh-TW" sz="1600" b="1" dirty="0"/>
              <a:t>): </a:t>
            </a:r>
            <a:r>
              <a:rPr lang="zh-TW" altLang="en-US" sz="1600" b="1" dirty="0"/>
              <a:t>自然環境</a:t>
            </a:r>
            <a:r>
              <a:rPr lang="en-US" altLang="zh-TW" sz="1600" b="1" dirty="0"/>
              <a:t>&gt;&gt; </a:t>
            </a:r>
            <a:r>
              <a:rPr lang="zh-TW" altLang="en-US" sz="1600" b="1" dirty="0"/>
              <a:t>一書中的第</a:t>
            </a:r>
            <a:r>
              <a:rPr lang="en-US" altLang="zh-TW" sz="1600" b="1" dirty="0"/>
              <a:t>80</a:t>
            </a:r>
            <a:r>
              <a:rPr lang="zh-TW" altLang="en-US" sz="1600" b="1" dirty="0"/>
              <a:t>頁</a:t>
            </a:r>
            <a:r>
              <a:rPr lang="en-US" altLang="zh-TW" sz="1600" b="1" dirty="0"/>
              <a:t>) </a:t>
            </a:r>
            <a:r>
              <a:rPr lang="zh-TW" altLang="en-US" sz="1600" b="1" dirty="0"/>
              <a:t> </a:t>
            </a:r>
            <a:endParaRPr lang="zh-HK" altLang="en-US" sz="1600" b="1" dirty="0"/>
          </a:p>
        </p:txBody>
      </p:sp>
      <p:sp>
        <p:nvSpPr>
          <p:cNvPr id="7" name="文字方塊 6"/>
          <p:cNvSpPr txBox="1"/>
          <p:nvPr/>
        </p:nvSpPr>
        <p:spPr>
          <a:xfrm rot="1822691">
            <a:off x="2335877" y="2992582"/>
            <a:ext cx="1363287" cy="307777"/>
          </a:xfrm>
          <a:prstGeom prst="rect">
            <a:avLst/>
          </a:prstGeom>
          <a:noFill/>
        </p:spPr>
        <p:txBody>
          <a:bodyPr wrap="square" rtlCol="0">
            <a:spAutoFit/>
          </a:bodyPr>
          <a:lstStyle/>
          <a:p>
            <a:r>
              <a:rPr lang="zh-TW" altLang="en-US" sz="1400" dirty="0" smtClean="0"/>
              <a:t>岡底斯山</a:t>
            </a:r>
            <a:endParaRPr lang="en-US" sz="1400" dirty="0"/>
          </a:p>
        </p:txBody>
      </p:sp>
      <p:sp>
        <p:nvSpPr>
          <p:cNvPr id="8" name="文字方塊 7"/>
          <p:cNvSpPr txBox="1"/>
          <p:nvPr/>
        </p:nvSpPr>
        <p:spPr>
          <a:xfrm rot="1822691">
            <a:off x="3593870" y="2787535"/>
            <a:ext cx="1363287" cy="307777"/>
          </a:xfrm>
          <a:prstGeom prst="rect">
            <a:avLst/>
          </a:prstGeom>
          <a:noFill/>
        </p:spPr>
        <p:txBody>
          <a:bodyPr wrap="square" rtlCol="0">
            <a:spAutoFit/>
          </a:bodyPr>
          <a:lstStyle/>
          <a:p>
            <a:r>
              <a:rPr lang="zh-TW" altLang="en-US" sz="1400" dirty="0" smtClean="0"/>
              <a:t>巴顏喀拉山</a:t>
            </a:r>
            <a:endParaRPr lang="en-US" sz="1400" dirty="0"/>
          </a:p>
        </p:txBody>
      </p:sp>
      <p:sp>
        <p:nvSpPr>
          <p:cNvPr id="9" name="文字方塊 8"/>
          <p:cNvSpPr txBox="1"/>
          <p:nvPr/>
        </p:nvSpPr>
        <p:spPr>
          <a:xfrm>
            <a:off x="4377093" y="1970117"/>
            <a:ext cx="400110" cy="847898"/>
          </a:xfrm>
          <a:prstGeom prst="rect">
            <a:avLst/>
          </a:prstGeom>
          <a:noFill/>
        </p:spPr>
        <p:txBody>
          <a:bodyPr vert="eaVert" wrap="square" rtlCol="0">
            <a:spAutoFit/>
          </a:bodyPr>
          <a:lstStyle/>
          <a:p>
            <a:r>
              <a:rPr lang="zh-TW" altLang="en-US" sz="1400" dirty="0" smtClean="0"/>
              <a:t>賀蘭山</a:t>
            </a:r>
            <a:endParaRPr lang="en-US" sz="1400" dirty="0"/>
          </a:p>
        </p:txBody>
      </p:sp>
      <p:sp>
        <p:nvSpPr>
          <p:cNvPr id="10" name="文字方塊 9"/>
          <p:cNvSpPr txBox="1"/>
          <p:nvPr/>
        </p:nvSpPr>
        <p:spPr>
          <a:xfrm>
            <a:off x="5128069" y="1662340"/>
            <a:ext cx="685652" cy="307777"/>
          </a:xfrm>
          <a:prstGeom prst="rect">
            <a:avLst/>
          </a:prstGeom>
          <a:noFill/>
        </p:spPr>
        <p:txBody>
          <a:bodyPr wrap="square" rtlCol="0">
            <a:spAutoFit/>
          </a:bodyPr>
          <a:lstStyle/>
          <a:p>
            <a:r>
              <a:rPr lang="zh-TW" altLang="en-US" sz="1400" dirty="0" smtClean="0"/>
              <a:t>陰山</a:t>
            </a:r>
            <a:endParaRPr lang="en-US" sz="1400" dirty="0"/>
          </a:p>
        </p:txBody>
      </p:sp>
      <p:sp>
        <p:nvSpPr>
          <p:cNvPr id="11" name="文字方塊 10"/>
          <p:cNvSpPr txBox="1"/>
          <p:nvPr/>
        </p:nvSpPr>
        <p:spPr>
          <a:xfrm>
            <a:off x="6164587" y="631767"/>
            <a:ext cx="400110" cy="1338350"/>
          </a:xfrm>
          <a:prstGeom prst="rect">
            <a:avLst/>
          </a:prstGeom>
          <a:noFill/>
        </p:spPr>
        <p:txBody>
          <a:bodyPr vert="eaVert" wrap="square" rtlCol="0">
            <a:spAutoFit/>
          </a:bodyPr>
          <a:lstStyle/>
          <a:p>
            <a:r>
              <a:rPr lang="zh-TW" altLang="en-US" sz="1400" dirty="0" smtClean="0"/>
              <a:t>大興安嶺</a:t>
            </a:r>
            <a:endParaRPr lang="en-US" sz="1400" dirty="0"/>
          </a:p>
        </p:txBody>
      </p:sp>
      <p:sp>
        <p:nvSpPr>
          <p:cNvPr id="12" name="文字方塊 11"/>
          <p:cNvSpPr txBox="1"/>
          <p:nvPr/>
        </p:nvSpPr>
        <p:spPr>
          <a:xfrm>
            <a:off x="4941394" y="3373158"/>
            <a:ext cx="1391390" cy="369332"/>
          </a:xfrm>
          <a:prstGeom prst="rect">
            <a:avLst/>
          </a:prstGeom>
          <a:noFill/>
        </p:spPr>
        <p:txBody>
          <a:bodyPr wrap="square" rtlCol="0">
            <a:spAutoFit/>
          </a:bodyPr>
          <a:lstStyle/>
          <a:p>
            <a:r>
              <a:rPr lang="zh-TW" altLang="en-US" b="1" dirty="0" smtClean="0"/>
              <a:t>季風區</a:t>
            </a:r>
            <a:endParaRPr lang="en-US" b="1" dirty="0"/>
          </a:p>
        </p:txBody>
      </p:sp>
      <p:sp>
        <p:nvSpPr>
          <p:cNvPr id="13" name="文字方塊 12"/>
          <p:cNvSpPr txBox="1"/>
          <p:nvPr/>
        </p:nvSpPr>
        <p:spPr>
          <a:xfrm>
            <a:off x="2821512" y="2012478"/>
            <a:ext cx="1391390" cy="369332"/>
          </a:xfrm>
          <a:prstGeom prst="rect">
            <a:avLst/>
          </a:prstGeom>
          <a:noFill/>
        </p:spPr>
        <p:txBody>
          <a:bodyPr wrap="square" rtlCol="0">
            <a:spAutoFit/>
          </a:bodyPr>
          <a:lstStyle/>
          <a:p>
            <a:r>
              <a:rPr lang="zh-TW" altLang="en-US" b="1" dirty="0" smtClean="0"/>
              <a:t>非季風區</a:t>
            </a:r>
            <a:endParaRPr lang="en-US" b="1" dirty="0"/>
          </a:p>
        </p:txBody>
      </p:sp>
      <p:sp>
        <p:nvSpPr>
          <p:cNvPr id="14" name="文字方塊 13"/>
          <p:cNvSpPr txBox="1"/>
          <p:nvPr/>
        </p:nvSpPr>
        <p:spPr>
          <a:xfrm>
            <a:off x="2186248" y="3941225"/>
            <a:ext cx="831272" cy="338554"/>
          </a:xfrm>
          <a:prstGeom prst="rect">
            <a:avLst/>
          </a:prstGeom>
          <a:noFill/>
        </p:spPr>
        <p:txBody>
          <a:bodyPr wrap="square" rtlCol="0">
            <a:spAutoFit/>
          </a:bodyPr>
          <a:lstStyle/>
          <a:p>
            <a:r>
              <a:rPr lang="zh-TW" altLang="en-US" sz="1600" dirty="0" smtClean="0"/>
              <a:t>山脈</a:t>
            </a:r>
            <a:endParaRPr lang="en-US" sz="1600" dirty="0"/>
          </a:p>
        </p:txBody>
      </p:sp>
    </p:spTree>
    <p:extLst>
      <p:ext uri="{BB962C8B-B14F-4D97-AF65-F5344CB8AC3E}">
        <p14:creationId xmlns:p14="http://schemas.microsoft.com/office/powerpoint/2010/main" val="4121342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8D152C-C91E-44AE-AF7C-6DF26734957C}"/>
              </a:ext>
            </a:extLst>
          </p:cNvPr>
          <p:cNvSpPr>
            <a:spLocks noGrp="1"/>
          </p:cNvSpPr>
          <p:nvPr>
            <p:ph sz="quarter" idx="13"/>
          </p:nvPr>
        </p:nvSpPr>
        <p:spPr>
          <a:xfrm>
            <a:off x="685330" y="509047"/>
            <a:ext cx="7772870" cy="6033796"/>
          </a:xfrm>
        </p:spPr>
        <p:txBody>
          <a:bodyPr>
            <a:normAutofit lnSpcReduction="10000"/>
          </a:bodyPr>
          <a:lstStyle/>
          <a:p>
            <a:pPr marL="0" indent="0" algn="ctr">
              <a:buNone/>
            </a:pPr>
            <a:r>
              <a:rPr lang="zh-TW" altLang="en-US" sz="3200" b="1" u="sng" dirty="0" smtClean="0">
                <a:solidFill>
                  <a:srgbClr val="0070C0"/>
                </a:solidFill>
              </a:rPr>
              <a:t>影響我國</a:t>
            </a:r>
            <a:r>
              <a:rPr lang="zh-TW" altLang="en-US" sz="3200" b="1" u="sng" dirty="0">
                <a:solidFill>
                  <a:srgbClr val="0070C0"/>
                </a:solidFill>
              </a:rPr>
              <a:t>氣候的主要因素</a:t>
            </a:r>
            <a:endParaRPr lang="en-HK" altLang="zh-TW" sz="3200" b="1" u="sng" dirty="0">
              <a:solidFill>
                <a:srgbClr val="0070C0"/>
              </a:solidFill>
            </a:endParaRPr>
          </a:p>
          <a:p>
            <a:pPr marL="514350" indent="-514350">
              <a:buAutoNum type="arabicParenR"/>
            </a:pPr>
            <a:r>
              <a:rPr lang="zh-TW" altLang="en-US" sz="3200" b="1" dirty="0"/>
              <a:t>緯度</a:t>
            </a:r>
            <a:r>
              <a:rPr lang="en-US" altLang="zh-TW" sz="3200" b="1" dirty="0"/>
              <a:t>:</a:t>
            </a:r>
            <a:endParaRPr lang="en-HK" altLang="zh-TW" sz="3200" b="1" dirty="0"/>
          </a:p>
          <a:p>
            <a:r>
              <a:rPr lang="zh-TW" altLang="en-US" sz="3200" dirty="0"/>
              <a:t> 緯度是影響一地氣候的基本因素。地球是個很大的球體，所以緯度不同的地方，太陽輻射的角度就不一樣，有直射及斜射之別 </a:t>
            </a:r>
            <a:r>
              <a:rPr lang="en-US" altLang="zh-TW" sz="3200" dirty="0"/>
              <a:t>(</a:t>
            </a:r>
            <a:r>
              <a:rPr lang="zh-TW" altLang="en-US" sz="3200" dirty="0"/>
              <a:t>圖</a:t>
            </a:r>
            <a:r>
              <a:rPr lang="en-US" altLang="zh-TW" sz="3200" dirty="0"/>
              <a:t>7)</a:t>
            </a:r>
            <a:r>
              <a:rPr lang="zh-TW" altLang="en-US" sz="3200" dirty="0"/>
              <a:t>。而各地接收太陽輻射的時間長短亦各異，有的地方會整天或幾個月也沒有陽光的照射</a:t>
            </a:r>
            <a:endParaRPr lang="en-HK" altLang="zh-TW" sz="3200" dirty="0"/>
          </a:p>
          <a:p>
            <a:r>
              <a:rPr lang="zh-TW" altLang="en-US" sz="3200" dirty="0"/>
              <a:t>所以，緯度越低，氣溫越高；緯度越高，氣溫越低</a:t>
            </a:r>
            <a:endParaRPr lang="en-HK" altLang="zh-TW" sz="3200" dirty="0"/>
          </a:p>
          <a:p>
            <a:pPr marL="0" indent="0">
              <a:buNone/>
            </a:pPr>
            <a:endParaRPr lang="en-HK" sz="3200" dirty="0"/>
          </a:p>
        </p:txBody>
      </p:sp>
    </p:spTree>
    <p:extLst>
      <p:ext uri="{BB962C8B-B14F-4D97-AF65-F5344CB8AC3E}">
        <p14:creationId xmlns:p14="http://schemas.microsoft.com/office/powerpoint/2010/main" val="784250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evice, drawing&#10;&#10;Description automatically generated">
            <a:extLst>
              <a:ext uri="{FF2B5EF4-FFF2-40B4-BE49-F238E27FC236}">
                <a16:creationId xmlns:a16="http://schemas.microsoft.com/office/drawing/2014/main" id="{3DFF4593-E387-4AD6-968D-730AF729D7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0756" y="150919"/>
            <a:ext cx="5313285" cy="5313285"/>
          </a:xfrm>
          <a:prstGeom prst="rect">
            <a:avLst/>
          </a:prstGeom>
          <a:ln w="88900" cap="sq" cmpd="thickThin">
            <a:solidFill>
              <a:srgbClr val="000000"/>
            </a:solidFill>
            <a:prstDash val="solid"/>
            <a:miter lim="800000"/>
          </a:ln>
          <a:effectLst>
            <a:innerShdw blurRad="76200">
              <a:srgbClr val="000000"/>
            </a:innerShdw>
          </a:effectLst>
        </p:spPr>
      </p:pic>
      <p:sp>
        <p:nvSpPr>
          <p:cNvPr id="4" name="Speech Bubble: Rectangle with Corners Rounded 3">
            <a:extLst>
              <a:ext uri="{FF2B5EF4-FFF2-40B4-BE49-F238E27FC236}">
                <a16:creationId xmlns:a16="http://schemas.microsoft.com/office/drawing/2014/main" id="{0D7282DA-9EC6-4D8B-9C5E-225C361D2FAF}"/>
              </a:ext>
            </a:extLst>
          </p:cNvPr>
          <p:cNvSpPr/>
          <p:nvPr/>
        </p:nvSpPr>
        <p:spPr>
          <a:xfrm>
            <a:off x="3613212" y="2910130"/>
            <a:ext cx="1482571" cy="951655"/>
          </a:xfrm>
          <a:prstGeom prst="wedgeRoundRectCallout">
            <a:avLst>
              <a:gd name="adj1" fmla="val 101437"/>
              <a:gd name="adj2" fmla="val -6036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t>赤道的太陽</a:t>
            </a:r>
            <a:endParaRPr lang="en-HK" altLang="zh-TW" dirty="0"/>
          </a:p>
          <a:p>
            <a:pPr algn="ctr"/>
            <a:r>
              <a:rPr lang="zh-TW" altLang="en-US" dirty="0"/>
              <a:t>輻射角度及範圍</a:t>
            </a:r>
            <a:endParaRPr lang="en-HK" dirty="0"/>
          </a:p>
        </p:txBody>
      </p:sp>
      <p:sp>
        <p:nvSpPr>
          <p:cNvPr id="5" name="Speech Bubble: Rectangle with Corners Rounded 4">
            <a:extLst>
              <a:ext uri="{FF2B5EF4-FFF2-40B4-BE49-F238E27FC236}">
                <a16:creationId xmlns:a16="http://schemas.microsoft.com/office/drawing/2014/main" id="{89665C80-C965-4CB7-8661-8EE845480836}"/>
              </a:ext>
            </a:extLst>
          </p:cNvPr>
          <p:cNvSpPr/>
          <p:nvPr/>
        </p:nvSpPr>
        <p:spPr>
          <a:xfrm>
            <a:off x="1280603" y="271941"/>
            <a:ext cx="1482571" cy="1219508"/>
          </a:xfrm>
          <a:prstGeom prst="wedgeRoundRectCallout">
            <a:avLst>
              <a:gd name="adj1" fmla="val 142754"/>
              <a:gd name="adj2" fmla="val -265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t>高緯度地區的太陽</a:t>
            </a:r>
            <a:endParaRPr lang="en-HK" altLang="zh-TW" dirty="0"/>
          </a:p>
          <a:p>
            <a:pPr algn="ctr"/>
            <a:r>
              <a:rPr lang="zh-TW" altLang="en-US" dirty="0"/>
              <a:t>輻射角度及範圍</a:t>
            </a:r>
            <a:endParaRPr lang="en-HK" dirty="0"/>
          </a:p>
        </p:txBody>
      </p:sp>
      <p:sp>
        <p:nvSpPr>
          <p:cNvPr id="6" name="Speech Bubble: Rectangle with Corners Rounded 5">
            <a:extLst>
              <a:ext uri="{FF2B5EF4-FFF2-40B4-BE49-F238E27FC236}">
                <a16:creationId xmlns:a16="http://schemas.microsoft.com/office/drawing/2014/main" id="{7F51D87F-E526-4A30-880A-C38743E7ACA4}"/>
              </a:ext>
            </a:extLst>
          </p:cNvPr>
          <p:cNvSpPr/>
          <p:nvPr/>
        </p:nvSpPr>
        <p:spPr>
          <a:xfrm>
            <a:off x="1431525" y="4031633"/>
            <a:ext cx="1482571" cy="1219508"/>
          </a:xfrm>
          <a:prstGeom prst="wedgeRoundRectCallout">
            <a:avLst>
              <a:gd name="adj1" fmla="val 135568"/>
              <a:gd name="adj2" fmla="val 447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t>高緯度地區的太陽</a:t>
            </a:r>
            <a:endParaRPr lang="en-HK" altLang="zh-TW" dirty="0"/>
          </a:p>
          <a:p>
            <a:pPr algn="ctr"/>
            <a:r>
              <a:rPr lang="zh-TW" altLang="en-US" dirty="0"/>
              <a:t>輻射角度及範圍</a:t>
            </a:r>
            <a:endParaRPr lang="en-HK" dirty="0"/>
          </a:p>
        </p:txBody>
      </p:sp>
      <p:sp>
        <p:nvSpPr>
          <p:cNvPr id="7" name="圓角矩形圖說文字 5">
            <a:extLst>
              <a:ext uri="{FF2B5EF4-FFF2-40B4-BE49-F238E27FC236}">
                <a16:creationId xmlns:a16="http://schemas.microsoft.com/office/drawing/2014/main" id="{EF97BD78-4059-49DD-A302-D521D34A02CA}"/>
              </a:ext>
            </a:extLst>
          </p:cNvPr>
          <p:cNvSpPr/>
          <p:nvPr/>
        </p:nvSpPr>
        <p:spPr>
          <a:xfrm>
            <a:off x="1072597" y="5763704"/>
            <a:ext cx="6884014" cy="804600"/>
          </a:xfrm>
          <a:prstGeom prst="wedgeRoundRectCallout">
            <a:avLst>
              <a:gd name="adj1" fmla="val -17030"/>
              <a:gd name="adj2" fmla="val -7379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000" b="1" dirty="0"/>
              <a:t>圖</a:t>
            </a:r>
            <a:r>
              <a:rPr lang="en-US" altLang="zh-TW" sz="3000" b="1" dirty="0"/>
              <a:t>7 </a:t>
            </a:r>
            <a:r>
              <a:rPr lang="zh-TW" altLang="en-US" sz="3000" b="1" dirty="0"/>
              <a:t>緯度對太陽輻射的影響</a:t>
            </a:r>
            <a:r>
              <a:rPr lang="en-US" altLang="zh-TW" sz="3000" b="1" dirty="0"/>
              <a:t> </a:t>
            </a:r>
            <a:endParaRPr lang="en-HK" altLang="zh-TW" sz="3000" b="1" dirty="0"/>
          </a:p>
        </p:txBody>
      </p:sp>
      <p:sp>
        <p:nvSpPr>
          <p:cNvPr id="8" name="TextBox 7">
            <a:extLst>
              <a:ext uri="{FF2B5EF4-FFF2-40B4-BE49-F238E27FC236}">
                <a16:creationId xmlns:a16="http://schemas.microsoft.com/office/drawing/2014/main" id="{F62A1A6E-B4D4-448A-9671-9E0CA5D29636}"/>
              </a:ext>
            </a:extLst>
          </p:cNvPr>
          <p:cNvSpPr txBox="1"/>
          <p:nvPr/>
        </p:nvSpPr>
        <p:spPr>
          <a:xfrm>
            <a:off x="3204839" y="2025856"/>
            <a:ext cx="1287262" cy="584775"/>
          </a:xfrm>
          <a:prstGeom prst="rect">
            <a:avLst/>
          </a:prstGeom>
          <a:noFill/>
        </p:spPr>
        <p:txBody>
          <a:bodyPr wrap="square" rtlCol="0">
            <a:spAutoFit/>
          </a:bodyPr>
          <a:lstStyle/>
          <a:p>
            <a:r>
              <a:rPr lang="zh-TW" altLang="en-US" sz="3200" b="1" dirty="0"/>
              <a:t>地球</a:t>
            </a:r>
            <a:endParaRPr lang="en-HK" sz="3200" b="1" dirty="0"/>
          </a:p>
        </p:txBody>
      </p:sp>
    </p:spTree>
    <p:extLst>
      <p:ext uri="{BB962C8B-B14F-4D97-AF65-F5344CB8AC3E}">
        <p14:creationId xmlns:p14="http://schemas.microsoft.com/office/powerpoint/2010/main" val="38528917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A47264-7D83-4CC9-9B77-62BF279B8304}"/>
              </a:ext>
            </a:extLst>
          </p:cNvPr>
          <p:cNvSpPr>
            <a:spLocks noGrp="1"/>
          </p:cNvSpPr>
          <p:nvPr>
            <p:ph sz="quarter" idx="13"/>
          </p:nvPr>
        </p:nvSpPr>
        <p:spPr>
          <a:xfrm>
            <a:off x="685330" y="719091"/>
            <a:ext cx="7772870" cy="5637321"/>
          </a:xfrm>
        </p:spPr>
        <p:txBody>
          <a:bodyPr>
            <a:normAutofit fontScale="92500"/>
          </a:bodyPr>
          <a:lstStyle/>
          <a:p>
            <a:r>
              <a:rPr lang="zh-TW" altLang="en-US" sz="3200" dirty="0" smtClean="0"/>
              <a:t>在我國</a:t>
            </a:r>
            <a:r>
              <a:rPr lang="zh-TW" altLang="en-US" sz="3200" dirty="0"/>
              <a:t>，太陽輻射的</a:t>
            </a:r>
            <a:r>
              <a:rPr lang="zh-TW" altLang="en-US" sz="3200" dirty="0" smtClean="0"/>
              <a:t>分佈也是</a:t>
            </a:r>
            <a:r>
              <a:rPr lang="zh-TW" altLang="en-US" sz="3200" dirty="0"/>
              <a:t>隨緯度增高而相應減弱，但冬季的南北差異比夏季的更為顯著</a:t>
            </a:r>
            <a:endParaRPr lang="en-HK" altLang="zh-TW" sz="3200" dirty="0"/>
          </a:p>
          <a:p>
            <a:endParaRPr lang="en-HK" altLang="zh-TW" sz="3200" dirty="0"/>
          </a:p>
          <a:p>
            <a:pPr marL="0" indent="0">
              <a:buNone/>
            </a:pPr>
            <a:r>
              <a:rPr lang="en-US" altLang="zh-TW" sz="3200" b="1" dirty="0"/>
              <a:t>2) </a:t>
            </a:r>
            <a:r>
              <a:rPr lang="zh-TW" altLang="en-US" sz="3200" b="1" dirty="0"/>
              <a:t>海陸</a:t>
            </a:r>
            <a:r>
              <a:rPr lang="zh-TW" altLang="en-US" sz="3200" b="1" dirty="0" smtClean="0"/>
              <a:t>分佈</a:t>
            </a:r>
            <a:r>
              <a:rPr lang="en-US" altLang="zh-TW" sz="3200" b="1" dirty="0" smtClean="0"/>
              <a:t>:</a:t>
            </a:r>
            <a:endParaRPr lang="en-HK" altLang="zh-TW" sz="3200" b="1" dirty="0"/>
          </a:p>
          <a:p>
            <a:r>
              <a:rPr lang="zh-TW" altLang="en-US" sz="3200" dirty="0"/>
              <a:t>由於海洋和陸地的物理性質不同，相比下，海洋的熱容量較陸地大</a:t>
            </a:r>
            <a:endParaRPr lang="en-HK" altLang="zh-TW" sz="3200" dirty="0"/>
          </a:p>
          <a:p>
            <a:r>
              <a:rPr lang="zh-TW" altLang="en-US" sz="3200" dirty="0"/>
              <a:t>因此，在強烈的陽光照射下，海洋增溫較陸地慢；陽光減弱以後，海洋降溫也較陸地慢</a:t>
            </a:r>
            <a:endParaRPr lang="en-HK" sz="3200" dirty="0"/>
          </a:p>
        </p:txBody>
      </p:sp>
      <p:pic>
        <p:nvPicPr>
          <p:cNvPr id="5" name="Picture 4" descr="A close up of a logo&#10;&#10;Description automatically generated">
            <a:extLst>
              <a:ext uri="{FF2B5EF4-FFF2-40B4-BE49-F238E27FC236}">
                <a16:creationId xmlns:a16="http://schemas.microsoft.com/office/drawing/2014/main" id="{18DF8220-A2BA-4FA5-9729-189BBB5766AC}"/>
              </a:ext>
            </a:extLst>
          </p:cNvPr>
          <p:cNvPicPr>
            <a:picLocks noChangeAspect="1"/>
          </p:cNvPicPr>
          <p:nvPr/>
        </p:nvPicPr>
        <p:blipFill rotWithShape="1">
          <a:blip r:embed="rId2">
            <a:extLst>
              <a:ext uri="{28A0092B-C50C-407E-A947-70E740481C1C}">
                <a14:useLocalDpi xmlns:a14="http://schemas.microsoft.com/office/drawing/2010/main" val="0"/>
              </a:ext>
            </a:extLst>
          </a:blip>
          <a:srcRect l="5966" t="12117" r="10261" b="8332"/>
          <a:stretch/>
        </p:blipFill>
        <p:spPr>
          <a:xfrm>
            <a:off x="2991775" y="2210539"/>
            <a:ext cx="2193149" cy="15447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83344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CC4EEE-9560-4E32-9CAB-F62D2BA8C3E3}"/>
              </a:ext>
            </a:extLst>
          </p:cNvPr>
          <p:cNvSpPr>
            <a:spLocks noGrp="1"/>
          </p:cNvSpPr>
          <p:nvPr>
            <p:ph sz="quarter" idx="13"/>
          </p:nvPr>
        </p:nvSpPr>
        <p:spPr>
          <a:xfrm>
            <a:off x="685330" y="781235"/>
            <a:ext cx="7772870" cy="5009965"/>
          </a:xfrm>
        </p:spPr>
        <p:txBody>
          <a:bodyPr>
            <a:normAutofit/>
          </a:bodyPr>
          <a:lstStyle/>
          <a:p>
            <a:r>
              <a:rPr lang="zh-TW" altLang="en-US" sz="3200" dirty="0"/>
              <a:t>另外，海洋與陸地表面空氣中所含水汽的多寡也不同。一般來說，在海洋或近海的地區，氣溫的日變化和年變化較小，降水亦較多，形成</a:t>
            </a:r>
            <a:r>
              <a:rPr lang="zh-TW" altLang="en-US" sz="3200" b="1" dirty="0"/>
              <a:t>海洋性氣候</a:t>
            </a:r>
            <a:endParaRPr lang="en-HK" altLang="zh-TW" sz="3200" b="1" dirty="0"/>
          </a:p>
          <a:p>
            <a:r>
              <a:rPr lang="zh-TW" altLang="en-US" sz="3200" dirty="0"/>
              <a:t>我</a:t>
            </a:r>
            <a:r>
              <a:rPr lang="zh-TW" altLang="en-US" sz="3200" dirty="0" smtClean="0"/>
              <a:t>國</a:t>
            </a:r>
            <a:r>
              <a:rPr lang="zh-TW" altLang="en-US" sz="3200" dirty="0"/>
              <a:t>位於亞歐大陸東部及太平洋西岸，由於海陸熱力差異突出，形成顯著的</a:t>
            </a:r>
            <a:r>
              <a:rPr lang="zh-TW" altLang="en-US" sz="3200" b="1" dirty="0"/>
              <a:t>季風氣候</a:t>
            </a:r>
            <a:r>
              <a:rPr lang="zh-TW" altLang="en-US" sz="3200" dirty="0"/>
              <a:t>，</a:t>
            </a:r>
            <a:r>
              <a:rPr lang="zh-TW" altLang="en-US" sz="3200" dirty="0" smtClean="0"/>
              <a:t>對我國</a:t>
            </a:r>
            <a:r>
              <a:rPr lang="zh-TW" altLang="en-US" sz="3200" dirty="0"/>
              <a:t>的氣候影響甚深</a:t>
            </a:r>
            <a:endParaRPr lang="en-HK" sz="3200" dirty="0"/>
          </a:p>
        </p:txBody>
      </p:sp>
    </p:spTree>
    <p:extLst>
      <p:ext uri="{BB962C8B-B14F-4D97-AF65-F5344CB8AC3E}">
        <p14:creationId xmlns:p14="http://schemas.microsoft.com/office/powerpoint/2010/main" val="32920764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E67841-B3B6-4369-9107-620D7E013E30}"/>
              </a:ext>
            </a:extLst>
          </p:cNvPr>
          <p:cNvSpPr>
            <a:spLocks noGrp="1"/>
          </p:cNvSpPr>
          <p:nvPr>
            <p:ph sz="quarter" idx="13"/>
          </p:nvPr>
        </p:nvSpPr>
        <p:spPr>
          <a:xfrm>
            <a:off x="685330" y="701336"/>
            <a:ext cx="7772870" cy="5379867"/>
          </a:xfrm>
        </p:spPr>
        <p:txBody>
          <a:bodyPr>
            <a:normAutofit fontScale="92500" lnSpcReduction="20000"/>
          </a:bodyPr>
          <a:lstStyle/>
          <a:p>
            <a:pPr marL="0" indent="0">
              <a:buNone/>
            </a:pPr>
            <a:r>
              <a:rPr lang="en-US" altLang="zh-TW" sz="3200" b="1" dirty="0"/>
              <a:t>3) </a:t>
            </a:r>
            <a:r>
              <a:rPr lang="zh-TW" altLang="en-US" sz="3200" b="1" dirty="0"/>
              <a:t>地形地勢</a:t>
            </a:r>
            <a:r>
              <a:rPr lang="en-US" altLang="zh-TW" sz="3200" b="1" dirty="0"/>
              <a:t>:</a:t>
            </a:r>
            <a:endParaRPr lang="en-HK" altLang="zh-TW" sz="3200" b="1" dirty="0"/>
          </a:p>
          <a:p>
            <a:r>
              <a:rPr lang="zh-TW" altLang="en-US" sz="3200" dirty="0"/>
              <a:t>一般說來，</a:t>
            </a:r>
            <a:r>
              <a:rPr lang="zh-TW" altLang="en-US" sz="3200" b="1" dirty="0"/>
              <a:t>氣溫</a:t>
            </a:r>
            <a:r>
              <a:rPr lang="zh-TW" altLang="en-US" sz="3200" dirty="0"/>
              <a:t>會隨海拔高度的增加而降低，大約為每升高</a:t>
            </a:r>
            <a:r>
              <a:rPr lang="en-US" altLang="zh-TW" sz="3200" dirty="0"/>
              <a:t>100</a:t>
            </a:r>
            <a:r>
              <a:rPr lang="zh-TW" altLang="en-US" sz="3200" dirty="0"/>
              <a:t>米氣溫降低約</a:t>
            </a:r>
            <a:r>
              <a:rPr lang="en-US" altLang="zh-TW" sz="3200" dirty="0"/>
              <a:t>0.6℃ </a:t>
            </a:r>
          </a:p>
          <a:p>
            <a:pPr marL="0" indent="0">
              <a:buNone/>
            </a:pPr>
            <a:r>
              <a:rPr lang="en-US" altLang="zh-TW" sz="3200" dirty="0"/>
              <a:t>  [</a:t>
            </a:r>
            <a:r>
              <a:rPr lang="zh-TW" altLang="en-US" sz="3200" dirty="0">
                <a:solidFill>
                  <a:srgbClr val="0070C0"/>
                </a:solidFill>
              </a:rPr>
              <a:t>根據這氣溫與海拔高度的關係，請教師</a:t>
            </a:r>
            <a:r>
              <a:rPr lang="zh-TW" altLang="en-US" sz="3200" dirty="0" smtClean="0">
                <a:solidFill>
                  <a:srgbClr val="0070C0"/>
                </a:solidFill>
              </a:rPr>
              <a:t>著 </a:t>
            </a:r>
            <a:endParaRPr lang="en-HK" altLang="zh-TW" sz="3200" dirty="0">
              <a:solidFill>
                <a:srgbClr val="0070C0"/>
              </a:solidFill>
            </a:endParaRPr>
          </a:p>
          <a:p>
            <a:pPr marL="0" indent="0">
              <a:buNone/>
            </a:pPr>
            <a:r>
              <a:rPr lang="en-HK" altLang="zh-TW" sz="3200" dirty="0">
                <a:solidFill>
                  <a:srgbClr val="0070C0"/>
                </a:solidFill>
              </a:rPr>
              <a:t>   </a:t>
            </a:r>
            <a:r>
              <a:rPr lang="zh-TW" altLang="en-US" sz="3200" dirty="0" smtClean="0">
                <a:solidFill>
                  <a:srgbClr val="0070C0"/>
                </a:solidFill>
              </a:rPr>
              <a:t>學生完成</a:t>
            </a:r>
            <a:r>
              <a:rPr lang="zh-TW" altLang="en-US" sz="3200" dirty="0">
                <a:solidFill>
                  <a:srgbClr val="0070C0"/>
                </a:solidFill>
              </a:rPr>
              <a:t>圖</a:t>
            </a:r>
            <a:r>
              <a:rPr lang="en-US" altLang="zh-TW" sz="3200" dirty="0">
                <a:solidFill>
                  <a:srgbClr val="0070C0"/>
                </a:solidFill>
              </a:rPr>
              <a:t>8</a:t>
            </a:r>
            <a:r>
              <a:rPr lang="en-US" altLang="zh-TW" sz="3200" dirty="0"/>
              <a:t>]</a:t>
            </a:r>
          </a:p>
          <a:p>
            <a:r>
              <a:rPr lang="zh-TW" altLang="en-US" sz="3200" b="1" dirty="0"/>
              <a:t>降水</a:t>
            </a:r>
            <a:r>
              <a:rPr lang="zh-TW" altLang="en-US" sz="3200" dirty="0"/>
              <a:t>方面，降水量在一定的高度範圍內，會隨海拔高度的升高而增加</a:t>
            </a:r>
            <a:endParaRPr lang="en-HK" altLang="zh-TW" sz="3200" dirty="0"/>
          </a:p>
          <a:p>
            <a:r>
              <a:rPr lang="zh-TW" altLang="en-US" sz="3200" dirty="0"/>
              <a:t>此外</a:t>
            </a:r>
            <a:r>
              <a:rPr lang="zh-TW" altLang="en-US" sz="3200" dirty="0" smtClean="0"/>
              <a:t>，我國</a:t>
            </a:r>
            <a:r>
              <a:rPr lang="zh-TW" altLang="en-US" sz="3200" dirty="0"/>
              <a:t>許多大致上東西走向的山脈亦對南北冷暖氣流的交換起了</a:t>
            </a:r>
            <a:r>
              <a:rPr lang="zh-TW" altLang="en-US" sz="3200" b="1" dirty="0"/>
              <a:t>屏障作用</a:t>
            </a:r>
            <a:r>
              <a:rPr lang="zh-TW" altLang="en-US" sz="3200" dirty="0"/>
              <a:t>，成為氣候區域的分界線，如南嶺和秦嶺便是例子</a:t>
            </a:r>
            <a:endParaRPr lang="en-HK" sz="3200" dirty="0"/>
          </a:p>
        </p:txBody>
      </p:sp>
    </p:spTree>
    <p:extLst>
      <p:ext uri="{BB962C8B-B14F-4D97-AF65-F5344CB8AC3E}">
        <p14:creationId xmlns:p14="http://schemas.microsoft.com/office/powerpoint/2010/main" val="707823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logo&#10;&#10;Description automatically generated">
            <a:extLst>
              <a:ext uri="{FF2B5EF4-FFF2-40B4-BE49-F238E27FC236}">
                <a16:creationId xmlns:a16="http://schemas.microsoft.com/office/drawing/2014/main" id="{DD52DE2F-FC4A-4AC3-96B9-0BF12B608617}"/>
              </a:ext>
            </a:extLst>
          </p:cNvPr>
          <p:cNvPicPr>
            <a:picLocks noChangeAspect="1"/>
          </p:cNvPicPr>
          <p:nvPr/>
        </p:nvPicPr>
        <p:blipFill rotWithShape="1">
          <a:blip r:embed="rId2">
            <a:extLst>
              <a:ext uri="{28A0092B-C50C-407E-A947-70E740481C1C}">
                <a14:useLocalDpi xmlns:a14="http://schemas.microsoft.com/office/drawing/2010/main" val="0"/>
              </a:ext>
            </a:extLst>
          </a:blip>
          <a:srcRect b="10272"/>
          <a:stretch/>
        </p:blipFill>
        <p:spPr>
          <a:xfrm>
            <a:off x="3566603" y="801951"/>
            <a:ext cx="5402085" cy="5936200"/>
          </a:xfrm>
          <a:prstGeom prst="rect">
            <a:avLst/>
          </a:prstGeom>
        </p:spPr>
      </p:pic>
      <p:sp>
        <p:nvSpPr>
          <p:cNvPr id="3" name="TextBox 2">
            <a:extLst>
              <a:ext uri="{FF2B5EF4-FFF2-40B4-BE49-F238E27FC236}">
                <a16:creationId xmlns:a16="http://schemas.microsoft.com/office/drawing/2014/main" id="{DB01CEFB-FFD5-4355-BE2A-8606D671C337}"/>
              </a:ext>
            </a:extLst>
          </p:cNvPr>
          <p:cNvSpPr txBox="1"/>
          <p:nvPr/>
        </p:nvSpPr>
        <p:spPr>
          <a:xfrm>
            <a:off x="6267645" y="6368819"/>
            <a:ext cx="452751" cy="369332"/>
          </a:xfrm>
          <a:prstGeom prst="rect">
            <a:avLst/>
          </a:prstGeom>
          <a:noFill/>
        </p:spPr>
        <p:txBody>
          <a:bodyPr wrap="square" rtlCol="0">
            <a:spAutoFit/>
          </a:bodyPr>
          <a:lstStyle/>
          <a:p>
            <a:r>
              <a:rPr lang="en-US" altLang="zh-TW" dirty="0"/>
              <a:t>0</a:t>
            </a:r>
            <a:endParaRPr lang="en-HK" dirty="0"/>
          </a:p>
        </p:txBody>
      </p:sp>
      <p:sp>
        <p:nvSpPr>
          <p:cNvPr id="4" name="TextBox 3">
            <a:extLst>
              <a:ext uri="{FF2B5EF4-FFF2-40B4-BE49-F238E27FC236}">
                <a16:creationId xmlns:a16="http://schemas.microsoft.com/office/drawing/2014/main" id="{4D3DB117-29D7-4B61-A538-68091D427EDA}"/>
              </a:ext>
            </a:extLst>
          </p:cNvPr>
          <p:cNvSpPr txBox="1"/>
          <p:nvPr/>
        </p:nvSpPr>
        <p:spPr>
          <a:xfrm>
            <a:off x="6267644" y="5189569"/>
            <a:ext cx="923269" cy="369332"/>
          </a:xfrm>
          <a:prstGeom prst="rect">
            <a:avLst/>
          </a:prstGeom>
          <a:noFill/>
        </p:spPr>
        <p:txBody>
          <a:bodyPr wrap="square" rtlCol="0">
            <a:spAutoFit/>
          </a:bodyPr>
          <a:lstStyle/>
          <a:p>
            <a:r>
              <a:rPr lang="en-US" altLang="zh-TW" dirty="0"/>
              <a:t>1000</a:t>
            </a:r>
            <a:endParaRPr lang="en-HK" dirty="0"/>
          </a:p>
        </p:txBody>
      </p:sp>
      <p:sp>
        <p:nvSpPr>
          <p:cNvPr id="5" name="TextBox 4">
            <a:extLst>
              <a:ext uri="{FF2B5EF4-FFF2-40B4-BE49-F238E27FC236}">
                <a16:creationId xmlns:a16="http://schemas.microsoft.com/office/drawing/2014/main" id="{471F9699-72E8-4785-947B-A25DA0AAF44A}"/>
              </a:ext>
            </a:extLst>
          </p:cNvPr>
          <p:cNvSpPr txBox="1"/>
          <p:nvPr/>
        </p:nvSpPr>
        <p:spPr>
          <a:xfrm>
            <a:off x="6180347" y="4010319"/>
            <a:ext cx="923269" cy="369332"/>
          </a:xfrm>
          <a:prstGeom prst="rect">
            <a:avLst/>
          </a:prstGeom>
          <a:noFill/>
        </p:spPr>
        <p:txBody>
          <a:bodyPr wrap="square" rtlCol="0">
            <a:spAutoFit/>
          </a:bodyPr>
          <a:lstStyle/>
          <a:p>
            <a:r>
              <a:rPr lang="en-US" altLang="zh-TW" dirty="0"/>
              <a:t>2000</a:t>
            </a:r>
            <a:endParaRPr lang="en-HK" dirty="0"/>
          </a:p>
        </p:txBody>
      </p:sp>
      <p:sp>
        <p:nvSpPr>
          <p:cNvPr id="6" name="TextBox 5">
            <a:extLst>
              <a:ext uri="{FF2B5EF4-FFF2-40B4-BE49-F238E27FC236}">
                <a16:creationId xmlns:a16="http://schemas.microsoft.com/office/drawing/2014/main" id="{1FB23E27-46CE-4E6A-92BF-5FAE59647298}"/>
              </a:ext>
            </a:extLst>
          </p:cNvPr>
          <p:cNvSpPr txBox="1"/>
          <p:nvPr/>
        </p:nvSpPr>
        <p:spPr>
          <a:xfrm>
            <a:off x="6258761" y="2811094"/>
            <a:ext cx="923269" cy="369332"/>
          </a:xfrm>
          <a:prstGeom prst="rect">
            <a:avLst/>
          </a:prstGeom>
          <a:noFill/>
        </p:spPr>
        <p:txBody>
          <a:bodyPr wrap="square" rtlCol="0">
            <a:spAutoFit/>
          </a:bodyPr>
          <a:lstStyle/>
          <a:p>
            <a:r>
              <a:rPr lang="en-US" altLang="zh-TW" dirty="0"/>
              <a:t>3000</a:t>
            </a:r>
            <a:endParaRPr lang="en-HK" dirty="0"/>
          </a:p>
        </p:txBody>
      </p:sp>
      <p:sp>
        <p:nvSpPr>
          <p:cNvPr id="7" name="TextBox 6">
            <a:extLst>
              <a:ext uri="{FF2B5EF4-FFF2-40B4-BE49-F238E27FC236}">
                <a16:creationId xmlns:a16="http://schemas.microsoft.com/office/drawing/2014/main" id="{29391CB1-5FFA-4ED3-9FC9-E73A8BFA8CDD}"/>
              </a:ext>
            </a:extLst>
          </p:cNvPr>
          <p:cNvSpPr txBox="1"/>
          <p:nvPr/>
        </p:nvSpPr>
        <p:spPr>
          <a:xfrm>
            <a:off x="6233608" y="1611869"/>
            <a:ext cx="923269" cy="369332"/>
          </a:xfrm>
          <a:prstGeom prst="rect">
            <a:avLst/>
          </a:prstGeom>
          <a:noFill/>
        </p:spPr>
        <p:txBody>
          <a:bodyPr wrap="square" rtlCol="0">
            <a:spAutoFit/>
          </a:bodyPr>
          <a:lstStyle/>
          <a:p>
            <a:r>
              <a:rPr lang="en-US" altLang="zh-TW" dirty="0"/>
              <a:t>4000</a:t>
            </a:r>
            <a:endParaRPr lang="en-HK" dirty="0"/>
          </a:p>
        </p:txBody>
      </p:sp>
      <p:sp>
        <p:nvSpPr>
          <p:cNvPr id="8" name="TextBox 7">
            <a:extLst>
              <a:ext uri="{FF2B5EF4-FFF2-40B4-BE49-F238E27FC236}">
                <a16:creationId xmlns:a16="http://schemas.microsoft.com/office/drawing/2014/main" id="{4BB0DAC4-9608-4A05-AB46-9AB2179E7CE0}"/>
              </a:ext>
            </a:extLst>
          </p:cNvPr>
          <p:cNvSpPr txBox="1"/>
          <p:nvPr/>
        </p:nvSpPr>
        <p:spPr>
          <a:xfrm>
            <a:off x="6158157" y="1252525"/>
            <a:ext cx="1121532" cy="369332"/>
          </a:xfrm>
          <a:prstGeom prst="rect">
            <a:avLst/>
          </a:prstGeom>
          <a:noFill/>
        </p:spPr>
        <p:txBody>
          <a:bodyPr wrap="square" rtlCol="0">
            <a:spAutoFit/>
          </a:bodyPr>
          <a:lstStyle/>
          <a:p>
            <a:r>
              <a:rPr lang="zh-TW" altLang="en-US" b="1" dirty="0"/>
              <a:t>高度</a:t>
            </a:r>
            <a:r>
              <a:rPr lang="en-US" altLang="zh-TW" b="1" dirty="0"/>
              <a:t>(</a:t>
            </a:r>
            <a:r>
              <a:rPr lang="zh-TW" altLang="en-US" b="1" dirty="0"/>
              <a:t>米</a:t>
            </a:r>
            <a:r>
              <a:rPr lang="en-US" altLang="zh-TW" b="1" dirty="0"/>
              <a:t>)</a:t>
            </a:r>
            <a:endParaRPr lang="en-HK" b="1" dirty="0"/>
          </a:p>
        </p:txBody>
      </p:sp>
      <p:sp>
        <p:nvSpPr>
          <p:cNvPr id="9" name="TextBox 8">
            <a:extLst>
              <a:ext uri="{FF2B5EF4-FFF2-40B4-BE49-F238E27FC236}">
                <a16:creationId xmlns:a16="http://schemas.microsoft.com/office/drawing/2014/main" id="{9C5BDA45-1347-40E8-AA51-D32D3642AC15}"/>
              </a:ext>
            </a:extLst>
          </p:cNvPr>
          <p:cNvSpPr txBox="1"/>
          <p:nvPr/>
        </p:nvSpPr>
        <p:spPr>
          <a:xfrm>
            <a:off x="2670712" y="1242537"/>
            <a:ext cx="1121532" cy="369332"/>
          </a:xfrm>
          <a:prstGeom prst="rect">
            <a:avLst/>
          </a:prstGeom>
          <a:noFill/>
        </p:spPr>
        <p:txBody>
          <a:bodyPr wrap="square" rtlCol="0">
            <a:spAutoFit/>
          </a:bodyPr>
          <a:lstStyle/>
          <a:p>
            <a:r>
              <a:rPr lang="zh-TW" altLang="en-US" b="1" dirty="0"/>
              <a:t>氣溫</a:t>
            </a:r>
            <a:r>
              <a:rPr lang="en-US" altLang="zh-TW" b="1" dirty="0"/>
              <a:t>(℃)</a:t>
            </a:r>
            <a:endParaRPr lang="en-HK" b="1" dirty="0"/>
          </a:p>
        </p:txBody>
      </p:sp>
      <p:sp>
        <p:nvSpPr>
          <p:cNvPr id="10" name="TextBox 9">
            <a:extLst>
              <a:ext uri="{FF2B5EF4-FFF2-40B4-BE49-F238E27FC236}">
                <a16:creationId xmlns:a16="http://schemas.microsoft.com/office/drawing/2014/main" id="{01981087-F54E-470C-B2CC-077020B43A8A}"/>
              </a:ext>
            </a:extLst>
          </p:cNvPr>
          <p:cNvSpPr txBox="1"/>
          <p:nvPr/>
        </p:nvSpPr>
        <p:spPr>
          <a:xfrm>
            <a:off x="1953087" y="1621857"/>
            <a:ext cx="1722268" cy="704093"/>
          </a:xfrm>
          <a:prstGeom prst="rect">
            <a:avLst/>
          </a:prstGeom>
          <a:noFill/>
          <a:ln>
            <a:solidFill>
              <a:schemeClr val="tx1"/>
            </a:solidFill>
          </a:ln>
        </p:spPr>
        <p:txBody>
          <a:bodyPr wrap="square" rtlCol="0">
            <a:spAutoFit/>
          </a:bodyPr>
          <a:lstStyle/>
          <a:p>
            <a:endParaRPr lang="en-HK" dirty="0"/>
          </a:p>
        </p:txBody>
      </p:sp>
      <p:sp>
        <p:nvSpPr>
          <p:cNvPr id="11" name="TextBox 10">
            <a:extLst>
              <a:ext uri="{FF2B5EF4-FFF2-40B4-BE49-F238E27FC236}">
                <a16:creationId xmlns:a16="http://schemas.microsoft.com/office/drawing/2014/main" id="{81496F74-E80F-4336-AB2D-771A6FD21AC2}"/>
              </a:ext>
            </a:extLst>
          </p:cNvPr>
          <p:cNvSpPr txBox="1"/>
          <p:nvPr/>
        </p:nvSpPr>
        <p:spPr>
          <a:xfrm>
            <a:off x="1961970" y="2611718"/>
            <a:ext cx="1722268" cy="704093"/>
          </a:xfrm>
          <a:prstGeom prst="rect">
            <a:avLst/>
          </a:prstGeom>
          <a:noFill/>
          <a:ln>
            <a:solidFill>
              <a:schemeClr val="tx1"/>
            </a:solidFill>
          </a:ln>
        </p:spPr>
        <p:txBody>
          <a:bodyPr wrap="square" rtlCol="0">
            <a:spAutoFit/>
          </a:bodyPr>
          <a:lstStyle/>
          <a:p>
            <a:endParaRPr lang="en-HK" dirty="0"/>
          </a:p>
        </p:txBody>
      </p:sp>
      <p:sp>
        <p:nvSpPr>
          <p:cNvPr id="12" name="TextBox 11">
            <a:extLst>
              <a:ext uri="{FF2B5EF4-FFF2-40B4-BE49-F238E27FC236}">
                <a16:creationId xmlns:a16="http://schemas.microsoft.com/office/drawing/2014/main" id="{C69408FA-B3BF-4BC5-8D14-4C96FA08AF77}"/>
              </a:ext>
            </a:extLst>
          </p:cNvPr>
          <p:cNvSpPr txBox="1"/>
          <p:nvPr/>
        </p:nvSpPr>
        <p:spPr>
          <a:xfrm>
            <a:off x="1953087" y="3770051"/>
            <a:ext cx="1722268" cy="704093"/>
          </a:xfrm>
          <a:prstGeom prst="rect">
            <a:avLst/>
          </a:prstGeom>
          <a:noFill/>
          <a:ln>
            <a:solidFill>
              <a:schemeClr val="tx1"/>
            </a:solidFill>
          </a:ln>
        </p:spPr>
        <p:txBody>
          <a:bodyPr wrap="square" rtlCol="0">
            <a:spAutoFit/>
          </a:bodyPr>
          <a:lstStyle/>
          <a:p>
            <a:endParaRPr lang="en-HK" dirty="0"/>
          </a:p>
        </p:txBody>
      </p:sp>
      <p:sp>
        <p:nvSpPr>
          <p:cNvPr id="13" name="TextBox 12">
            <a:extLst>
              <a:ext uri="{FF2B5EF4-FFF2-40B4-BE49-F238E27FC236}">
                <a16:creationId xmlns:a16="http://schemas.microsoft.com/office/drawing/2014/main" id="{D962DE1C-1C41-472C-9FDC-1D6AC60F1CE4}"/>
              </a:ext>
            </a:extLst>
          </p:cNvPr>
          <p:cNvSpPr txBox="1"/>
          <p:nvPr/>
        </p:nvSpPr>
        <p:spPr>
          <a:xfrm>
            <a:off x="1953087" y="4837522"/>
            <a:ext cx="1722268" cy="704093"/>
          </a:xfrm>
          <a:prstGeom prst="rect">
            <a:avLst/>
          </a:prstGeom>
          <a:noFill/>
          <a:ln>
            <a:solidFill>
              <a:schemeClr val="tx1"/>
            </a:solidFill>
          </a:ln>
        </p:spPr>
        <p:txBody>
          <a:bodyPr wrap="square" rtlCol="0">
            <a:spAutoFit/>
          </a:bodyPr>
          <a:lstStyle/>
          <a:p>
            <a:endParaRPr lang="en-HK" dirty="0"/>
          </a:p>
        </p:txBody>
      </p:sp>
      <p:sp>
        <p:nvSpPr>
          <p:cNvPr id="14" name="TextBox 13">
            <a:extLst>
              <a:ext uri="{FF2B5EF4-FFF2-40B4-BE49-F238E27FC236}">
                <a16:creationId xmlns:a16="http://schemas.microsoft.com/office/drawing/2014/main" id="{7398A18D-0EFE-4F07-B084-0B04DC09F07A}"/>
              </a:ext>
            </a:extLst>
          </p:cNvPr>
          <p:cNvSpPr txBox="1"/>
          <p:nvPr/>
        </p:nvSpPr>
        <p:spPr>
          <a:xfrm>
            <a:off x="3096084" y="6327037"/>
            <a:ext cx="923269" cy="369332"/>
          </a:xfrm>
          <a:prstGeom prst="rect">
            <a:avLst/>
          </a:prstGeom>
          <a:noFill/>
        </p:spPr>
        <p:txBody>
          <a:bodyPr wrap="square" rtlCol="0">
            <a:spAutoFit/>
          </a:bodyPr>
          <a:lstStyle/>
          <a:p>
            <a:r>
              <a:rPr lang="en-US" altLang="zh-TW" dirty="0"/>
              <a:t>18℃</a:t>
            </a:r>
            <a:endParaRPr lang="en-HK" dirty="0"/>
          </a:p>
        </p:txBody>
      </p:sp>
      <p:sp>
        <p:nvSpPr>
          <p:cNvPr id="15" name="圓角矩形圖說文字 5">
            <a:extLst>
              <a:ext uri="{FF2B5EF4-FFF2-40B4-BE49-F238E27FC236}">
                <a16:creationId xmlns:a16="http://schemas.microsoft.com/office/drawing/2014/main" id="{25C9CAA6-4599-4225-9233-AF00F457C684}"/>
              </a:ext>
            </a:extLst>
          </p:cNvPr>
          <p:cNvSpPr/>
          <p:nvPr/>
        </p:nvSpPr>
        <p:spPr>
          <a:xfrm>
            <a:off x="219602" y="100146"/>
            <a:ext cx="6884014" cy="804600"/>
          </a:xfrm>
          <a:prstGeom prst="wedgeRoundRectCallout">
            <a:avLst>
              <a:gd name="adj1" fmla="val 18047"/>
              <a:gd name="adj2" fmla="val 9391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000" b="1" dirty="0"/>
              <a:t>圖</a:t>
            </a:r>
            <a:r>
              <a:rPr lang="en-US" altLang="zh-TW" sz="3000" b="1" dirty="0"/>
              <a:t>8  </a:t>
            </a:r>
            <a:r>
              <a:rPr lang="zh-TW" altLang="en-US" sz="3000" b="1" dirty="0"/>
              <a:t>氣溫與海拔高度的關係</a:t>
            </a:r>
            <a:endParaRPr lang="en-HK" altLang="zh-TW" sz="3000" b="1" dirty="0"/>
          </a:p>
        </p:txBody>
      </p:sp>
    </p:spTree>
    <p:extLst>
      <p:ext uri="{BB962C8B-B14F-4D97-AF65-F5344CB8AC3E}">
        <p14:creationId xmlns:p14="http://schemas.microsoft.com/office/powerpoint/2010/main" val="1921127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ECE021-2C39-4748-9225-30610EF7259D}"/>
              </a:ext>
            </a:extLst>
          </p:cNvPr>
          <p:cNvSpPr>
            <a:spLocks noGrp="1"/>
          </p:cNvSpPr>
          <p:nvPr>
            <p:ph sz="quarter" idx="13"/>
          </p:nvPr>
        </p:nvSpPr>
        <p:spPr>
          <a:xfrm>
            <a:off x="1012054" y="497150"/>
            <a:ext cx="7446146" cy="5743851"/>
          </a:xfrm>
        </p:spPr>
        <p:txBody>
          <a:bodyPr>
            <a:normAutofit/>
          </a:bodyPr>
          <a:lstStyle/>
          <a:p>
            <a:pPr marL="0" indent="0">
              <a:buNone/>
            </a:pPr>
            <a:r>
              <a:rPr lang="zh-TW" altLang="en-US" sz="3200" dirty="0"/>
              <a:t>此外，教師在教授中一至中三地理課程的以下單元時，亦可考慮先教授本簡報，</a:t>
            </a:r>
            <a:r>
              <a:rPr lang="zh-TW" altLang="en-US" sz="3200" dirty="0" smtClean="0"/>
              <a:t>因為我國</a:t>
            </a:r>
            <a:r>
              <a:rPr lang="zh-TW" altLang="en-US" sz="3200" dirty="0"/>
              <a:t>的氣候知識可有助同學理解下列單元的相關內容：</a:t>
            </a:r>
            <a:endParaRPr lang="en-HK" altLang="zh-TW" sz="3200" dirty="0"/>
          </a:p>
          <a:p>
            <a:r>
              <a:rPr lang="en-US" altLang="zh-TW" sz="3200" dirty="0"/>
              <a:t>“</a:t>
            </a:r>
            <a:r>
              <a:rPr lang="zh-TW" altLang="en-US" sz="3200" dirty="0">
                <a:solidFill>
                  <a:srgbClr val="00B050"/>
                </a:solidFill>
              </a:rPr>
              <a:t>糧食問題</a:t>
            </a:r>
            <a:r>
              <a:rPr lang="en-US" altLang="zh-TW" sz="3200" dirty="0">
                <a:solidFill>
                  <a:srgbClr val="00B050"/>
                </a:solidFill>
              </a:rPr>
              <a:t>—</a:t>
            </a:r>
            <a:r>
              <a:rPr lang="zh-TW" altLang="en-US" sz="3200" dirty="0">
                <a:solidFill>
                  <a:srgbClr val="00B050"/>
                </a:solidFill>
              </a:rPr>
              <a:t>我們能養活自己嗎</a:t>
            </a:r>
            <a:r>
              <a:rPr lang="zh-TW" altLang="en-US" sz="3200" dirty="0"/>
              <a:t>？</a:t>
            </a:r>
            <a:r>
              <a:rPr lang="en-US" altLang="zh-TW" sz="3200" dirty="0"/>
              <a:t>”</a:t>
            </a:r>
            <a:endParaRPr lang="zh-TW" altLang="en-US" sz="3200" dirty="0"/>
          </a:p>
          <a:p>
            <a:r>
              <a:rPr lang="en-US" altLang="zh-TW" sz="3200" dirty="0"/>
              <a:t>“</a:t>
            </a:r>
            <a:r>
              <a:rPr lang="zh-TW" altLang="en-US" sz="3200" dirty="0">
                <a:solidFill>
                  <a:srgbClr val="00B050"/>
                </a:solidFill>
              </a:rPr>
              <a:t>人口問題</a:t>
            </a:r>
            <a:r>
              <a:rPr lang="en-US" altLang="zh-TW" sz="3200" dirty="0">
                <a:solidFill>
                  <a:srgbClr val="00B050"/>
                </a:solidFill>
              </a:rPr>
              <a:t>—</a:t>
            </a:r>
            <a:r>
              <a:rPr lang="zh-TW" altLang="en-US" sz="3200" dirty="0">
                <a:solidFill>
                  <a:srgbClr val="00B050"/>
                </a:solidFill>
              </a:rPr>
              <a:t>純粹是數字問題？</a:t>
            </a:r>
            <a:r>
              <a:rPr lang="en-US" altLang="zh-TW" sz="3200" dirty="0"/>
              <a:t>”</a:t>
            </a:r>
          </a:p>
          <a:p>
            <a:r>
              <a:rPr lang="en-US" altLang="zh-TW" sz="3200" dirty="0"/>
              <a:t>“</a:t>
            </a:r>
            <a:r>
              <a:rPr lang="zh-TW" altLang="en-US" sz="3200" dirty="0">
                <a:solidFill>
                  <a:srgbClr val="00B050"/>
                </a:solidFill>
              </a:rPr>
              <a:t>控制沙塵</a:t>
            </a:r>
            <a:r>
              <a:rPr lang="en-US" altLang="zh-TW" sz="3200" dirty="0">
                <a:solidFill>
                  <a:srgbClr val="00B050"/>
                </a:solidFill>
              </a:rPr>
              <a:t>—</a:t>
            </a:r>
            <a:r>
              <a:rPr lang="zh-TW" altLang="en-US" sz="3200" dirty="0">
                <a:solidFill>
                  <a:srgbClr val="00B050"/>
                </a:solidFill>
              </a:rPr>
              <a:t>對抗荒漠化和沙塵暴的持久戰</a:t>
            </a:r>
            <a:r>
              <a:rPr lang="en-US" altLang="zh-TW" sz="3200" dirty="0"/>
              <a:t>”</a:t>
            </a:r>
            <a:endParaRPr lang="zh-TW" altLang="en-US" sz="3200" dirty="0"/>
          </a:p>
          <a:p>
            <a:endParaRPr lang="zh-TW" altLang="en-US" sz="3200" dirty="0"/>
          </a:p>
          <a:p>
            <a:endParaRPr lang="en-HK" sz="3200" dirty="0"/>
          </a:p>
        </p:txBody>
      </p:sp>
    </p:spTree>
    <p:extLst>
      <p:ext uri="{BB962C8B-B14F-4D97-AF65-F5344CB8AC3E}">
        <p14:creationId xmlns:p14="http://schemas.microsoft.com/office/powerpoint/2010/main" val="30459733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0229DD-9816-439E-8E22-52A234207E81}"/>
              </a:ext>
            </a:extLst>
          </p:cNvPr>
          <p:cNvSpPr>
            <a:spLocks noGrp="1"/>
          </p:cNvSpPr>
          <p:nvPr>
            <p:ph sz="quarter" idx="13"/>
          </p:nvPr>
        </p:nvSpPr>
        <p:spPr>
          <a:xfrm>
            <a:off x="685330" y="523783"/>
            <a:ext cx="7772870" cy="6152225"/>
          </a:xfrm>
        </p:spPr>
        <p:txBody>
          <a:bodyPr>
            <a:normAutofit fontScale="92500" lnSpcReduction="10000"/>
          </a:bodyPr>
          <a:lstStyle/>
          <a:p>
            <a:r>
              <a:rPr lang="zh-TW" altLang="en-US" sz="3200" dirty="0"/>
              <a:t>山地的</a:t>
            </a:r>
            <a:r>
              <a:rPr lang="zh-TW" altLang="en-US" sz="3200" b="1" dirty="0"/>
              <a:t>迎風坡</a:t>
            </a:r>
            <a:r>
              <a:rPr lang="zh-TW" altLang="en-US" sz="3200" dirty="0"/>
              <a:t>通常多雨而濕潤，相反，</a:t>
            </a:r>
            <a:r>
              <a:rPr lang="zh-TW" altLang="en-US" sz="3200" b="1" dirty="0"/>
              <a:t>背風坡</a:t>
            </a:r>
            <a:r>
              <a:rPr lang="zh-TW" altLang="en-US" sz="3200" dirty="0"/>
              <a:t>則較少雨及乾燥</a:t>
            </a:r>
            <a:endParaRPr lang="en-HK" altLang="zh-TW" sz="3200" dirty="0"/>
          </a:p>
          <a:p>
            <a:pPr marL="0" indent="0">
              <a:buNone/>
            </a:pPr>
            <a:r>
              <a:rPr lang="en-US" altLang="zh-TW" sz="3200" b="1" dirty="0"/>
              <a:t>4) </a:t>
            </a:r>
            <a:r>
              <a:rPr lang="zh-TW" altLang="en-US" sz="3200" b="1" dirty="0"/>
              <a:t>大氣環流</a:t>
            </a:r>
            <a:r>
              <a:rPr lang="en-US" altLang="zh-TW" sz="3200" b="1" dirty="0"/>
              <a:t>:</a:t>
            </a:r>
            <a:endParaRPr lang="en-HK" altLang="zh-TW" sz="3200" b="1" dirty="0"/>
          </a:p>
          <a:p>
            <a:r>
              <a:rPr lang="zh-TW" altLang="en-US" sz="3200" dirty="0"/>
              <a:t>具有全球性和區域性的有規律的大氣運動，通常被稱為大氣環流。大氣環流把熱量和水汽從一個地區輸送到另一個地區</a:t>
            </a:r>
            <a:endParaRPr lang="en-HK" altLang="zh-TW" sz="3200" dirty="0"/>
          </a:p>
          <a:p>
            <a:r>
              <a:rPr lang="zh-TW" altLang="en-US" sz="3200" dirty="0"/>
              <a:t>例如，冬季西伯利亞和蒙古的冷空氣</a:t>
            </a:r>
            <a:r>
              <a:rPr lang="zh-TW" altLang="en-US" sz="3200" dirty="0" smtClean="0"/>
              <a:t>流向我國</a:t>
            </a:r>
            <a:r>
              <a:rPr lang="zh-TW" altLang="en-US" sz="3200" dirty="0"/>
              <a:t>，即空氣由高緯流向低緯，能</a:t>
            </a:r>
            <a:r>
              <a:rPr lang="zh-TW" altLang="en-US" sz="3200" dirty="0" smtClean="0"/>
              <a:t>令大部分</a:t>
            </a:r>
            <a:r>
              <a:rPr lang="zh-TW" altLang="en-US" sz="3200" dirty="0"/>
              <a:t>地區降溫；夏季時，太平洋及印度洋的暖濕氣流則</a:t>
            </a:r>
            <a:r>
              <a:rPr lang="zh-TW" altLang="en-US" sz="3200" dirty="0" smtClean="0"/>
              <a:t>向東部</a:t>
            </a:r>
            <a:r>
              <a:rPr lang="zh-TW" altLang="en-US" sz="3200" dirty="0"/>
              <a:t>與西南部輸送大量水汽及導致降水</a:t>
            </a:r>
            <a:endParaRPr lang="en-HK" altLang="zh-TW" sz="3200" dirty="0"/>
          </a:p>
          <a:p>
            <a:endParaRPr lang="en-HK" sz="3200" dirty="0"/>
          </a:p>
        </p:txBody>
      </p:sp>
    </p:spTree>
    <p:extLst>
      <p:ext uri="{BB962C8B-B14F-4D97-AF65-F5344CB8AC3E}">
        <p14:creationId xmlns:p14="http://schemas.microsoft.com/office/powerpoint/2010/main" val="3405777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man&#10;&#10;Description automatically generated">
            <a:extLst>
              <a:ext uri="{FF2B5EF4-FFF2-40B4-BE49-F238E27FC236}">
                <a16:creationId xmlns:a16="http://schemas.microsoft.com/office/drawing/2014/main" id="{87EA3C00-4B39-4FC4-B8B1-C66EC03ABCB6}"/>
              </a:ext>
            </a:extLst>
          </p:cNvPr>
          <p:cNvPicPr>
            <a:picLocks noChangeAspect="1"/>
          </p:cNvPicPr>
          <p:nvPr/>
        </p:nvPicPr>
        <p:blipFill rotWithShape="1">
          <a:blip r:embed="rId2">
            <a:extLst>
              <a:ext uri="{28A0092B-C50C-407E-A947-70E740481C1C}">
                <a14:useLocalDpi xmlns:a14="http://schemas.microsoft.com/office/drawing/2010/main" val="0"/>
              </a:ext>
            </a:extLst>
          </a:blip>
          <a:srcRect r="15259"/>
          <a:stretch/>
        </p:blipFill>
        <p:spPr>
          <a:xfrm>
            <a:off x="20" y="10"/>
            <a:ext cx="5680810" cy="6857990"/>
          </a:xfrm>
          <a:prstGeom prst="rect">
            <a:avLst/>
          </a:prstGeom>
        </p:spPr>
      </p:pic>
      <p:sp>
        <p:nvSpPr>
          <p:cNvPr id="9" name="Content Placeholder 8">
            <a:extLst>
              <a:ext uri="{FF2B5EF4-FFF2-40B4-BE49-F238E27FC236}">
                <a16:creationId xmlns:a16="http://schemas.microsoft.com/office/drawing/2014/main" id="{CE14BCAD-F657-4FCE-BFBD-56136D7A932B}"/>
              </a:ext>
            </a:extLst>
          </p:cNvPr>
          <p:cNvSpPr>
            <a:spLocks noGrp="1"/>
          </p:cNvSpPr>
          <p:nvPr>
            <p:ph idx="1"/>
          </p:nvPr>
        </p:nvSpPr>
        <p:spPr>
          <a:xfrm>
            <a:off x="2592280" y="656948"/>
            <a:ext cx="5974671" cy="4274245"/>
          </a:xfrm>
        </p:spPr>
        <p:txBody>
          <a:bodyPr>
            <a:noAutofit/>
          </a:bodyPr>
          <a:lstStyle/>
          <a:p>
            <a:pPr marL="0" indent="0">
              <a:buNone/>
            </a:pPr>
            <a:r>
              <a:rPr lang="en-US" altLang="zh-TW" sz="3000" b="1" dirty="0">
                <a:solidFill>
                  <a:schemeClr val="tx1">
                    <a:lumMod val="95000"/>
                    <a:lumOff val="5000"/>
                  </a:schemeClr>
                </a:solidFill>
              </a:rPr>
              <a:t>2) </a:t>
            </a:r>
            <a:r>
              <a:rPr lang="zh-TW" altLang="en-US" sz="3000" b="1" dirty="0">
                <a:solidFill>
                  <a:schemeClr val="tx1">
                    <a:lumMod val="95000"/>
                    <a:lumOff val="5000"/>
                  </a:schemeClr>
                </a:solidFill>
              </a:rPr>
              <a:t>高中地理方面</a:t>
            </a:r>
            <a:r>
              <a:rPr lang="en-US" altLang="zh-TW" sz="3000" b="1" dirty="0">
                <a:solidFill>
                  <a:schemeClr val="tx1">
                    <a:lumMod val="95000"/>
                    <a:lumOff val="5000"/>
                  </a:schemeClr>
                </a:solidFill>
              </a:rPr>
              <a:t>:</a:t>
            </a:r>
            <a:endParaRPr lang="en-HK" altLang="zh-TW" sz="3000" b="1" dirty="0">
              <a:solidFill>
                <a:schemeClr val="tx1">
                  <a:lumMod val="95000"/>
                  <a:lumOff val="5000"/>
                </a:schemeClr>
              </a:solidFill>
            </a:endParaRPr>
          </a:p>
          <a:p>
            <a:pPr marL="0" indent="0">
              <a:buNone/>
            </a:pPr>
            <a:r>
              <a:rPr lang="zh-TW" altLang="en-US" sz="3000" dirty="0">
                <a:solidFill>
                  <a:schemeClr val="tx1">
                    <a:lumMod val="95000"/>
                    <a:lumOff val="5000"/>
                  </a:schemeClr>
                </a:solidFill>
              </a:rPr>
              <a:t>教師在教授</a:t>
            </a:r>
            <a:r>
              <a:rPr lang="zh-TW" altLang="en-US" sz="3000" b="1" i="1" dirty="0">
                <a:solidFill>
                  <a:schemeClr val="tx1">
                    <a:lumMod val="95000"/>
                    <a:lumOff val="5000"/>
                  </a:schemeClr>
                </a:solidFill>
              </a:rPr>
              <a:t>地理課程及評估指引</a:t>
            </a:r>
            <a:r>
              <a:rPr lang="en-US" altLang="zh-TW" sz="3000" b="1" i="1" dirty="0">
                <a:solidFill>
                  <a:schemeClr val="tx1">
                    <a:lumMod val="95000"/>
                    <a:lumOff val="5000"/>
                  </a:schemeClr>
                </a:solidFill>
              </a:rPr>
              <a:t>(</a:t>
            </a:r>
            <a:r>
              <a:rPr lang="zh-TW" altLang="en-US" sz="3000" b="1" i="1" dirty="0">
                <a:solidFill>
                  <a:schemeClr val="tx1">
                    <a:lumMod val="95000"/>
                    <a:lumOff val="5000"/>
                  </a:schemeClr>
                </a:solidFill>
              </a:rPr>
              <a:t>中四至中六</a:t>
            </a:r>
            <a:r>
              <a:rPr lang="en-US" altLang="zh-TW" sz="3000" b="1" i="1" dirty="0">
                <a:solidFill>
                  <a:schemeClr val="tx1">
                    <a:lumMod val="95000"/>
                    <a:lumOff val="5000"/>
                  </a:schemeClr>
                </a:solidFill>
              </a:rPr>
              <a:t>) (2017)</a:t>
            </a:r>
            <a:r>
              <a:rPr lang="zh-TW" altLang="en-US" sz="3000" dirty="0">
                <a:solidFill>
                  <a:schemeClr val="tx1">
                    <a:lumMod val="95000"/>
                    <a:lumOff val="5000"/>
                  </a:schemeClr>
                </a:solidFill>
              </a:rPr>
              <a:t>中的課題 </a:t>
            </a:r>
            <a:r>
              <a:rPr lang="en-US" altLang="zh-TW" sz="3000" dirty="0">
                <a:solidFill>
                  <a:schemeClr val="tx1">
                    <a:lumMod val="95000"/>
                    <a:lumOff val="5000"/>
                  </a:schemeClr>
                </a:solidFill>
              </a:rPr>
              <a:t>– “</a:t>
            </a:r>
            <a:r>
              <a:rPr lang="zh-TW" altLang="en-US" sz="3000" dirty="0">
                <a:solidFill>
                  <a:srgbClr val="00B050"/>
                </a:solidFill>
              </a:rPr>
              <a:t>天氣與氣候</a:t>
            </a:r>
            <a:r>
              <a:rPr lang="en-US" altLang="zh-TW" sz="3000" dirty="0">
                <a:solidFill>
                  <a:schemeClr val="tx1">
                    <a:lumMod val="95000"/>
                    <a:lumOff val="5000"/>
                  </a:schemeClr>
                </a:solidFill>
              </a:rPr>
              <a:t>”</a:t>
            </a:r>
            <a:r>
              <a:rPr lang="zh-TW" altLang="en-US" sz="3000" dirty="0">
                <a:solidFill>
                  <a:schemeClr val="tx1">
                    <a:lumMod val="95000"/>
                    <a:lumOff val="5000"/>
                  </a:schemeClr>
                </a:solidFill>
              </a:rPr>
              <a:t>前， 應先教授本簡報，以便讓同學</a:t>
            </a:r>
            <a:r>
              <a:rPr lang="zh-TW" altLang="en-US" sz="3000" dirty="0" smtClean="0">
                <a:solidFill>
                  <a:schemeClr val="tx1">
                    <a:lumMod val="95000"/>
                    <a:lumOff val="5000"/>
                  </a:schemeClr>
                </a:solidFill>
              </a:rPr>
              <a:t>對</a:t>
            </a:r>
            <a:r>
              <a:rPr lang="zh-TW" altLang="en-US" sz="3000" b="1" dirty="0">
                <a:solidFill>
                  <a:schemeClr val="tx1">
                    <a:lumMod val="95000"/>
                    <a:lumOff val="5000"/>
                  </a:schemeClr>
                </a:solidFill>
              </a:rPr>
              <a:t>我</a:t>
            </a:r>
            <a:r>
              <a:rPr lang="zh-TW" altLang="en-US" sz="3000" b="1" dirty="0" smtClean="0">
                <a:solidFill>
                  <a:schemeClr val="tx1">
                    <a:lumMod val="95000"/>
                    <a:lumOff val="5000"/>
                  </a:schemeClr>
                </a:solidFill>
              </a:rPr>
              <a:t>國</a:t>
            </a:r>
            <a:r>
              <a:rPr lang="zh-TW" altLang="en-US" sz="3000" b="1" dirty="0">
                <a:solidFill>
                  <a:schemeClr val="tx1">
                    <a:lumMod val="95000"/>
                    <a:lumOff val="5000"/>
                  </a:schemeClr>
                </a:solidFill>
              </a:rPr>
              <a:t>氣候</a:t>
            </a:r>
            <a:r>
              <a:rPr lang="zh-TW" altLang="en-US" sz="3000" dirty="0">
                <a:solidFill>
                  <a:schemeClr val="tx1">
                    <a:lumMod val="95000"/>
                    <a:lumOff val="5000"/>
                  </a:schemeClr>
                </a:solidFill>
              </a:rPr>
              <a:t>有著基本的認識</a:t>
            </a:r>
            <a:endParaRPr lang="en-US" sz="3000" dirty="0">
              <a:solidFill>
                <a:schemeClr val="tx1">
                  <a:lumMod val="95000"/>
                  <a:lumOff val="5000"/>
                </a:schemeClr>
              </a:solidFill>
            </a:endParaRPr>
          </a:p>
        </p:txBody>
      </p:sp>
      <p:sp>
        <p:nvSpPr>
          <p:cNvPr id="4" name="文字方塊 3"/>
          <p:cNvSpPr txBox="1"/>
          <p:nvPr/>
        </p:nvSpPr>
        <p:spPr>
          <a:xfrm>
            <a:off x="6035040" y="4613564"/>
            <a:ext cx="2934393" cy="1569660"/>
          </a:xfrm>
          <a:prstGeom prst="rect">
            <a:avLst/>
          </a:prstGeom>
          <a:solidFill>
            <a:schemeClr val="accent3">
              <a:lumMod val="40000"/>
              <a:lumOff val="60000"/>
            </a:schemeClr>
          </a:solidFill>
          <a:ln>
            <a:solidFill>
              <a:schemeClr val="accent3">
                <a:lumMod val="50000"/>
              </a:schemeClr>
            </a:solidFill>
          </a:ln>
        </p:spPr>
        <p:txBody>
          <a:bodyPr wrap="square" rtlCol="0">
            <a:spAutoFit/>
          </a:bodyPr>
          <a:lstStyle/>
          <a:p>
            <a:r>
              <a:rPr lang="zh-TW" altLang="en-US" sz="2400" b="1" u="sng" dirty="0">
                <a:solidFill>
                  <a:schemeClr val="accent3">
                    <a:lumMod val="50000"/>
                  </a:schemeClr>
                </a:solidFill>
              </a:rPr>
              <a:t>注意</a:t>
            </a:r>
            <a:r>
              <a:rPr lang="zh-TW" altLang="en-US" sz="2400" dirty="0"/>
              <a:t>：教師應教授高中地理科學生本簡報的全部內容</a:t>
            </a:r>
            <a:r>
              <a:rPr lang="en-US" altLang="zh-TW" sz="2400" dirty="0"/>
              <a:t>(</a:t>
            </a:r>
            <a:r>
              <a:rPr lang="zh-TW" altLang="en-US" sz="2400" dirty="0"/>
              <a:t>即</a:t>
            </a:r>
            <a:r>
              <a:rPr lang="zh-TW" altLang="en-US" sz="2400" b="1" dirty="0">
                <a:solidFill>
                  <a:schemeClr val="accent3">
                    <a:lumMod val="50000"/>
                  </a:schemeClr>
                </a:solidFill>
              </a:rPr>
              <a:t>第</a:t>
            </a:r>
            <a:r>
              <a:rPr lang="en-US" altLang="zh-TW" sz="2400" b="1" dirty="0">
                <a:solidFill>
                  <a:schemeClr val="accent3">
                    <a:lumMod val="50000"/>
                  </a:schemeClr>
                </a:solidFill>
              </a:rPr>
              <a:t>5-30</a:t>
            </a:r>
            <a:r>
              <a:rPr lang="zh-TW" altLang="en-US" sz="2400" b="1" dirty="0">
                <a:solidFill>
                  <a:schemeClr val="accent3">
                    <a:lumMod val="50000"/>
                  </a:schemeClr>
                </a:solidFill>
              </a:rPr>
              <a:t>頁</a:t>
            </a:r>
            <a:r>
              <a:rPr lang="en-US" altLang="zh-TW" sz="2400" b="1" dirty="0">
                <a:solidFill>
                  <a:schemeClr val="accent3">
                    <a:lumMod val="50000"/>
                  </a:schemeClr>
                </a:solidFill>
              </a:rPr>
              <a:t>)</a:t>
            </a:r>
            <a:endParaRPr lang="zh-HK" altLang="en-US" sz="2400" b="1" dirty="0">
              <a:solidFill>
                <a:schemeClr val="accent3">
                  <a:lumMod val="50000"/>
                </a:schemeClr>
              </a:solidFill>
            </a:endParaRPr>
          </a:p>
        </p:txBody>
      </p:sp>
    </p:spTree>
    <p:extLst>
      <p:ext uri="{BB962C8B-B14F-4D97-AF65-F5344CB8AC3E}">
        <p14:creationId xmlns:p14="http://schemas.microsoft.com/office/powerpoint/2010/main" val="1006464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BCAC9-D901-4827-BB76-D357086C0C02}"/>
              </a:ext>
            </a:extLst>
          </p:cNvPr>
          <p:cNvSpPr>
            <a:spLocks noGrp="1"/>
          </p:cNvSpPr>
          <p:nvPr>
            <p:ph type="title"/>
          </p:nvPr>
        </p:nvSpPr>
        <p:spPr>
          <a:xfrm>
            <a:off x="685332" y="618519"/>
            <a:ext cx="7773338" cy="713132"/>
          </a:xfrm>
        </p:spPr>
        <p:txBody>
          <a:bodyPr/>
          <a:lstStyle/>
          <a:p>
            <a:r>
              <a:rPr lang="zh-TW" altLang="en-US" b="1" u="sng" dirty="0">
                <a:solidFill>
                  <a:srgbClr val="0070C0"/>
                </a:solidFill>
              </a:rPr>
              <a:t>我</a:t>
            </a:r>
            <a:r>
              <a:rPr lang="zh-TW" altLang="en-US" b="1" u="sng" dirty="0" smtClean="0">
                <a:solidFill>
                  <a:srgbClr val="0070C0"/>
                </a:solidFill>
              </a:rPr>
              <a:t>國主要</a:t>
            </a:r>
            <a:r>
              <a:rPr lang="zh-TW" altLang="en-US" b="1" u="sng" dirty="0">
                <a:solidFill>
                  <a:srgbClr val="0070C0"/>
                </a:solidFill>
              </a:rPr>
              <a:t>的氣候類型及其</a:t>
            </a:r>
            <a:r>
              <a:rPr lang="zh-TW" altLang="en-US" b="1" u="sng" dirty="0" smtClean="0">
                <a:solidFill>
                  <a:srgbClr val="0070C0"/>
                </a:solidFill>
              </a:rPr>
              <a:t>分佈</a:t>
            </a:r>
            <a:endParaRPr lang="en-HK" b="1" u="sng" dirty="0">
              <a:solidFill>
                <a:srgbClr val="0070C0"/>
              </a:solidFill>
            </a:endParaRPr>
          </a:p>
        </p:txBody>
      </p:sp>
      <p:sp>
        <p:nvSpPr>
          <p:cNvPr id="3" name="Content Placeholder 2">
            <a:extLst>
              <a:ext uri="{FF2B5EF4-FFF2-40B4-BE49-F238E27FC236}">
                <a16:creationId xmlns:a16="http://schemas.microsoft.com/office/drawing/2014/main" id="{78F4912B-1A26-48B2-BF29-AA4D282C4BC6}"/>
              </a:ext>
            </a:extLst>
          </p:cNvPr>
          <p:cNvSpPr>
            <a:spLocks noGrp="1"/>
          </p:cNvSpPr>
          <p:nvPr>
            <p:ph sz="quarter" idx="13"/>
          </p:nvPr>
        </p:nvSpPr>
        <p:spPr>
          <a:xfrm>
            <a:off x="685330" y="1447060"/>
            <a:ext cx="7772870" cy="5299969"/>
          </a:xfrm>
        </p:spPr>
        <p:txBody>
          <a:bodyPr>
            <a:normAutofit lnSpcReduction="10000"/>
          </a:bodyPr>
          <a:lstStyle/>
          <a:p>
            <a:r>
              <a:rPr lang="zh-TW" altLang="en-US" sz="3200" dirty="0"/>
              <a:t>氣候類型通常根據不同的熱量和降水組合來劃分</a:t>
            </a:r>
            <a:endParaRPr lang="en-HK" altLang="zh-TW" sz="3200" dirty="0"/>
          </a:p>
          <a:p>
            <a:r>
              <a:rPr lang="zh-TW" altLang="en-US" sz="3200" dirty="0"/>
              <a:t>我</a:t>
            </a:r>
            <a:r>
              <a:rPr lang="zh-TW" altLang="en-US" sz="3200" dirty="0" smtClean="0"/>
              <a:t>國</a:t>
            </a:r>
            <a:r>
              <a:rPr lang="zh-TW" altLang="en-US" sz="3200" dirty="0"/>
              <a:t>主要的氣候類型有五種：</a:t>
            </a:r>
            <a:endParaRPr lang="en-HK" altLang="zh-TW" sz="3200" dirty="0"/>
          </a:p>
          <a:p>
            <a:pPr marL="0" indent="0">
              <a:buNone/>
            </a:pPr>
            <a:r>
              <a:rPr lang="en-HK" altLang="zh-TW" sz="3200" dirty="0"/>
              <a:t>	</a:t>
            </a:r>
            <a:r>
              <a:rPr lang="en-US" altLang="zh-TW" sz="3200" dirty="0"/>
              <a:t>1) </a:t>
            </a:r>
            <a:r>
              <a:rPr lang="zh-TW" altLang="en-US" sz="3200" dirty="0"/>
              <a:t>溫帶季風氣候 </a:t>
            </a:r>
            <a:endParaRPr lang="en-HK" altLang="zh-TW" sz="3200" dirty="0"/>
          </a:p>
          <a:p>
            <a:pPr marL="0" indent="0">
              <a:buNone/>
            </a:pPr>
            <a:r>
              <a:rPr lang="en-HK" altLang="zh-TW" sz="3200" dirty="0"/>
              <a:t>	</a:t>
            </a:r>
            <a:r>
              <a:rPr lang="en-US" altLang="zh-TW" sz="3200" dirty="0"/>
              <a:t>2) </a:t>
            </a:r>
            <a:r>
              <a:rPr lang="zh-TW" altLang="en-US" sz="3200" dirty="0"/>
              <a:t>溫帶大陸性氣候</a:t>
            </a:r>
            <a:endParaRPr lang="en-HK" altLang="zh-TW" sz="3200" dirty="0"/>
          </a:p>
          <a:p>
            <a:pPr marL="0" indent="0">
              <a:buNone/>
            </a:pPr>
            <a:r>
              <a:rPr lang="en-HK" altLang="zh-TW" sz="3200" dirty="0"/>
              <a:t>	</a:t>
            </a:r>
            <a:r>
              <a:rPr lang="en-US" altLang="zh-TW" sz="3200" dirty="0"/>
              <a:t>3) </a:t>
            </a:r>
            <a:r>
              <a:rPr lang="zh-TW" altLang="en-US" sz="3200" dirty="0"/>
              <a:t>亞熱帶季風氣候</a:t>
            </a:r>
            <a:endParaRPr lang="en-HK" altLang="zh-TW" sz="3200" dirty="0"/>
          </a:p>
          <a:p>
            <a:pPr marL="0" indent="0">
              <a:buNone/>
            </a:pPr>
            <a:r>
              <a:rPr lang="en-HK" altLang="zh-TW" sz="3200" dirty="0"/>
              <a:t>	</a:t>
            </a:r>
            <a:r>
              <a:rPr lang="en-US" altLang="zh-TW" sz="3200" dirty="0"/>
              <a:t>4) </a:t>
            </a:r>
            <a:r>
              <a:rPr lang="zh-TW" altLang="en-US" sz="3200" dirty="0"/>
              <a:t>熱帶季風氣候</a:t>
            </a:r>
            <a:endParaRPr lang="en-HK" altLang="zh-TW" sz="3200" dirty="0"/>
          </a:p>
          <a:p>
            <a:pPr marL="0" indent="0">
              <a:buNone/>
            </a:pPr>
            <a:r>
              <a:rPr lang="en-HK" altLang="zh-TW" sz="3200" dirty="0"/>
              <a:t>	</a:t>
            </a:r>
            <a:r>
              <a:rPr lang="en-US" altLang="zh-TW" sz="3200" dirty="0"/>
              <a:t>5) </a:t>
            </a:r>
            <a:r>
              <a:rPr lang="zh-TW" altLang="en-US" sz="3200" dirty="0"/>
              <a:t>高原山地氣候</a:t>
            </a:r>
            <a:endParaRPr lang="en-HK" sz="3200" dirty="0"/>
          </a:p>
        </p:txBody>
      </p:sp>
    </p:spTree>
    <p:extLst>
      <p:ext uri="{BB962C8B-B14F-4D97-AF65-F5344CB8AC3E}">
        <p14:creationId xmlns:p14="http://schemas.microsoft.com/office/powerpoint/2010/main" val="3005410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454F3009-DAE0-4167-BE95-5C48D84526EB}"/>
              </a:ext>
            </a:extLst>
          </p:cNvPr>
          <p:cNvGraphicFramePr>
            <a:graphicFrameLocks noGrp="1"/>
          </p:cNvGraphicFramePr>
          <p:nvPr>
            <p:ph sz="quarter" idx="13"/>
            <p:extLst>
              <p:ext uri="{D42A27DB-BD31-4B8C-83A1-F6EECF244321}">
                <p14:modId xmlns:p14="http://schemas.microsoft.com/office/powerpoint/2010/main" val="2443044127"/>
              </p:ext>
            </p:extLst>
          </p:nvPr>
        </p:nvGraphicFramePr>
        <p:xfrm>
          <a:off x="288524" y="878889"/>
          <a:ext cx="8566951" cy="5013204"/>
        </p:xfrm>
        <a:graphic>
          <a:graphicData uri="http://schemas.openxmlformats.org/drawingml/2006/table">
            <a:tbl>
              <a:tblPr firstRow="1" bandRow="1">
                <a:tableStyleId>{5C22544A-7EE6-4342-B048-85BDC9FD1C3A}</a:tableStyleId>
              </a:tblPr>
              <a:tblGrid>
                <a:gridCol w="4394447">
                  <a:extLst>
                    <a:ext uri="{9D8B030D-6E8A-4147-A177-3AD203B41FA5}">
                      <a16:colId xmlns:a16="http://schemas.microsoft.com/office/drawing/2014/main" val="2132800117"/>
                    </a:ext>
                  </a:extLst>
                </a:gridCol>
                <a:gridCol w="4172504">
                  <a:extLst>
                    <a:ext uri="{9D8B030D-6E8A-4147-A177-3AD203B41FA5}">
                      <a16:colId xmlns:a16="http://schemas.microsoft.com/office/drawing/2014/main" val="1587081198"/>
                    </a:ext>
                  </a:extLst>
                </a:gridCol>
              </a:tblGrid>
              <a:tr h="989844">
                <a:tc>
                  <a:txBody>
                    <a:bodyPr/>
                    <a:lstStyle/>
                    <a:p>
                      <a:pPr algn="ctr"/>
                      <a:r>
                        <a:rPr lang="zh-TW" altLang="en-US" sz="2800" dirty="0" smtClean="0"/>
                        <a:t>氣候</a:t>
                      </a:r>
                      <a:r>
                        <a:rPr lang="zh-TW" altLang="en-US" sz="2800" dirty="0"/>
                        <a:t>類型</a:t>
                      </a:r>
                      <a:endParaRPr lang="en-HK" altLang="zh-TW" sz="2800" dirty="0"/>
                    </a:p>
                    <a:p>
                      <a:pPr algn="ctr"/>
                      <a:r>
                        <a:rPr lang="en-US" altLang="zh-TW" sz="2800" dirty="0"/>
                        <a:t>(</a:t>
                      </a:r>
                      <a:r>
                        <a:rPr lang="zh-TW" altLang="en-US" sz="2800" dirty="0"/>
                        <a:t>及特徵</a:t>
                      </a:r>
                      <a:r>
                        <a:rPr lang="en-US" altLang="zh-TW" sz="2800" dirty="0"/>
                        <a:t>)</a:t>
                      </a:r>
                      <a:endParaRPr lang="en-HK" sz="2800" dirty="0"/>
                    </a:p>
                  </a:txBody>
                  <a:tcPr/>
                </a:tc>
                <a:tc>
                  <a:txBody>
                    <a:bodyPr/>
                    <a:lstStyle/>
                    <a:p>
                      <a:pPr algn="ctr"/>
                      <a:r>
                        <a:rPr lang="zh-TW" altLang="en-US" sz="2800" dirty="0"/>
                        <a:t>主要</a:t>
                      </a:r>
                      <a:r>
                        <a:rPr lang="zh-TW" altLang="en-US" sz="2800" dirty="0" smtClean="0"/>
                        <a:t>分佈</a:t>
                      </a:r>
                      <a:endParaRPr lang="en-HK" sz="2800" dirty="0"/>
                    </a:p>
                  </a:txBody>
                  <a:tcPr/>
                </a:tc>
                <a:extLst>
                  <a:ext uri="{0D108BD9-81ED-4DB2-BD59-A6C34878D82A}">
                    <a16:rowId xmlns:a16="http://schemas.microsoft.com/office/drawing/2014/main" val="1806457173"/>
                  </a:ext>
                </a:extLst>
              </a:tr>
              <a:tr h="1436870">
                <a:tc>
                  <a:txBody>
                    <a:bodyPr/>
                    <a:lstStyle/>
                    <a:p>
                      <a:r>
                        <a:rPr lang="en-HK" altLang="zh-TW" sz="2800" b="1" dirty="0">
                          <a:solidFill>
                            <a:srgbClr val="0070C0"/>
                          </a:solidFill>
                        </a:rPr>
                        <a:t>1) </a:t>
                      </a:r>
                      <a:r>
                        <a:rPr lang="zh-TW" altLang="en-US" sz="2800" b="1" dirty="0">
                          <a:solidFill>
                            <a:srgbClr val="0070C0"/>
                          </a:solidFill>
                        </a:rPr>
                        <a:t>溫帶季風氣候 </a:t>
                      </a:r>
                      <a:endParaRPr lang="en-HK" altLang="zh-TW" sz="2800" b="1" dirty="0">
                        <a:solidFill>
                          <a:srgbClr val="0070C0"/>
                        </a:solidFill>
                      </a:endParaRPr>
                    </a:p>
                    <a:p>
                      <a:r>
                        <a:rPr lang="en-HK" sz="2800" dirty="0"/>
                        <a:t>(</a:t>
                      </a:r>
                      <a:r>
                        <a:rPr lang="zh-TW" altLang="en-US" sz="2800" dirty="0"/>
                        <a:t>夏季高溫多雨，冬季寒冷乾燥，四季分明</a:t>
                      </a:r>
                      <a:r>
                        <a:rPr lang="en-HK" altLang="zh-TW" sz="2800" dirty="0"/>
                        <a:t>)</a:t>
                      </a:r>
                      <a:endParaRPr lang="en-HK" sz="2800" dirty="0"/>
                    </a:p>
                  </a:txBody>
                  <a:tcPr/>
                </a:tc>
                <a:tc>
                  <a:txBody>
                    <a:bodyPr/>
                    <a:lstStyle/>
                    <a:p>
                      <a:r>
                        <a:rPr lang="zh-TW" altLang="en-US" sz="2800" dirty="0"/>
                        <a:t>主要</a:t>
                      </a:r>
                      <a:r>
                        <a:rPr lang="zh-TW" altLang="en-US" sz="2800" dirty="0" smtClean="0"/>
                        <a:t>位於我國</a:t>
                      </a:r>
                      <a:r>
                        <a:rPr lang="zh-TW" altLang="en-US" sz="2800" dirty="0"/>
                        <a:t>東部秦嶺</a:t>
                      </a:r>
                      <a:r>
                        <a:rPr lang="en-US" altLang="zh-TW" sz="2800" dirty="0"/>
                        <a:t>—</a:t>
                      </a:r>
                      <a:r>
                        <a:rPr lang="zh-TW" altLang="en-US" sz="2800" dirty="0"/>
                        <a:t>淮河一線以北以及溫</a:t>
                      </a:r>
                    </a:p>
                    <a:p>
                      <a:r>
                        <a:rPr lang="zh-TW" altLang="en-US" sz="2800" dirty="0"/>
                        <a:t>帶半乾旱區和乾旱區以東的地域</a:t>
                      </a:r>
                      <a:endParaRPr lang="en-HK" sz="2800" dirty="0"/>
                    </a:p>
                  </a:txBody>
                  <a:tcPr/>
                </a:tc>
                <a:extLst>
                  <a:ext uri="{0D108BD9-81ED-4DB2-BD59-A6C34878D82A}">
                    <a16:rowId xmlns:a16="http://schemas.microsoft.com/office/drawing/2014/main" val="691945119"/>
                  </a:ext>
                </a:extLst>
              </a:tr>
              <a:tr h="1883896">
                <a:tc>
                  <a:txBody>
                    <a:bodyPr/>
                    <a:lstStyle/>
                    <a:p>
                      <a:r>
                        <a:rPr lang="en-HK" altLang="zh-TW" sz="2800" b="1" dirty="0">
                          <a:solidFill>
                            <a:srgbClr val="0070C0"/>
                          </a:solidFill>
                        </a:rPr>
                        <a:t>2) </a:t>
                      </a:r>
                      <a:r>
                        <a:rPr lang="zh-TW" altLang="en-US" sz="2800" b="1" dirty="0">
                          <a:solidFill>
                            <a:srgbClr val="0070C0"/>
                          </a:solidFill>
                        </a:rPr>
                        <a:t>溫帶大陸性氣候</a:t>
                      </a:r>
                      <a:endParaRPr lang="en-HK" altLang="zh-TW" sz="2800" b="1" dirty="0">
                        <a:solidFill>
                          <a:srgbClr val="0070C0"/>
                        </a:solidFill>
                      </a:endParaRPr>
                    </a:p>
                    <a:p>
                      <a:r>
                        <a:rPr lang="en-US" altLang="zh-TW" sz="2800" dirty="0"/>
                        <a:t>(</a:t>
                      </a:r>
                      <a:r>
                        <a:rPr lang="zh-TW" altLang="en-US" sz="2800" dirty="0"/>
                        <a:t>乾旱少雨，氣候呈極端大陸性，氣溫年、日較差為各氣候類型之最</a:t>
                      </a:r>
                      <a:r>
                        <a:rPr lang="en-US" altLang="zh-TW" sz="2800" dirty="0"/>
                        <a:t>)</a:t>
                      </a:r>
                      <a:endParaRPr lang="en-HK" sz="2800" dirty="0"/>
                    </a:p>
                  </a:txBody>
                  <a:tcPr/>
                </a:tc>
                <a:tc>
                  <a:txBody>
                    <a:bodyPr/>
                    <a:lstStyle/>
                    <a:p>
                      <a:r>
                        <a:rPr lang="zh-TW" altLang="en-US" sz="2800" dirty="0"/>
                        <a:t>大興安嶺</a:t>
                      </a:r>
                      <a:r>
                        <a:rPr lang="en-US" altLang="zh-TW" sz="2800" dirty="0"/>
                        <a:t>—</a:t>
                      </a:r>
                      <a:r>
                        <a:rPr lang="zh-TW" altLang="en-US" sz="2800" dirty="0"/>
                        <a:t>陰山</a:t>
                      </a:r>
                      <a:r>
                        <a:rPr lang="en-US" altLang="zh-TW" sz="2800" dirty="0"/>
                        <a:t>—</a:t>
                      </a:r>
                      <a:r>
                        <a:rPr lang="zh-TW" altLang="en-US" sz="2800" dirty="0"/>
                        <a:t>賀蘭山</a:t>
                      </a:r>
                      <a:r>
                        <a:rPr lang="en-US" altLang="zh-TW" sz="2800" dirty="0"/>
                        <a:t>—</a:t>
                      </a:r>
                      <a:r>
                        <a:rPr lang="zh-TW" altLang="en-US" sz="2800" dirty="0"/>
                        <a:t>祁連山</a:t>
                      </a:r>
                      <a:r>
                        <a:rPr lang="en-US" altLang="zh-TW" sz="2800" dirty="0"/>
                        <a:t>—</a:t>
                      </a:r>
                      <a:r>
                        <a:rPr lang="zh-TW" altLang="en-US" sz="2800" dirty="0"/>
                        <a:t>巴顏喀拉山一線以西和昆侖山</a:t>
                      </a:r>
                      <a:r>
                        <a:rPr lang="en-US" altLang="zh-TW" sz="2800" dirty="0"/>
                        <a:t>—</a:t>
                      </a:r>
                      <a:r>
                        <a:rPr lang="zh-TW" altLang="en-US" sz="2800" dirty="0"/>
                        <a:t>阿爾金山</a:t>
                      </a:r>
                      <a:r>
                        <a:rPr lang="en-US" altLang="zh-TW" sz="2800" dirty="0"/>
                        <a:t>—</a:t>
                      </a:r>
                      <a:r>
                        <a:rPr lang="zh-TW" altLang="en-US" sz="2800" dirty="0"/>
                        <a:t>祁連山</a:t>
                      </a:r>
                      <a:r>
                        <a:rPr lang="en-US" altLang="zh-TW" sz="2800" dirty="0"/>
                        <a:t>—</a:t>
                      </a:r>
                      <a:r>
                        <a:rPr lang="zh-TW" altLang="en-US" sz="2800" dirty="0"/>
                        <a:t>橫斷山一線以北的區域</a:t>
                      </a:r>
                      <a:endParaRPr lang="en-HK" sz="2800" dirty="0"/>
                    </a:p>
                  </a:txBody>
                  <a:tcPr/>
                </a:tc>
                <a:extLst>
                  <a:ext uri="{0D108BD9-81ED-4DB2-BD59-A6C34878D82A}">
                    <a16:rowId xmlns:a16="http://schemas.microsoft.com/office/drawing/2014/main" val="2309132089"/>
                  </a:ext>
                </a:extLst>
              </a:tr>
            </a:tbl>
          </a:graphicData>
        </a:graphic>
      </p:graphicFrame>
    </p:spTree>
    <p:extLst>
      <p:ext uri="{BB962C8B-B14F-4D97-AF65-F5344CB8AC3E}">
        <p14:creationId xmlns:p14="http://schemas.microsoft.com/office/powerpoint/2010/main" val="3814545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6">
            <a:extLst>
              <a:ext uri="{FF2B5EF4-FFF2-40B4-BE49-F238E27FC236}">
                <a16:creationId xmlns:a16="http://schemas.microsoft.com/office/drawing/2014/main" id="{4084DCC3-B7D4-4253-93D6-C4AAB39D9FB2}"/>
              </a:ext>
            </a:extLst>
          </p:cNvPr>
          <p:cNvGraphicFramePr>
            <a:graphicFrameLocks/>
          </p:cNvGraphicFramePr>
          <p:nvPr>
            <p:extLst>
              <p:ext uri="{D42A27DB-BD31-4B8C-83A1-F6EECF244321}">
                <p14:modId xmlns:p14="http://schemas.microsoft.com/office/powerpoint/2010/main" val="62332684"/>
              </p:ext>
            </p:extLst>
          </p:nvPr>
        </p:nvGraphicFramePr>
        <p:xfrm>
          <a:off x="288524" y="328473"/>
          <a:ext cx="8566951" cy="5866644"/>
        </p:xfrm>
        <a:graphic>
          <a:graphicData uri="http://schemas.openxmlformats.org/drawingml/2006/table">
            <a:tbl>
              <a:tblPr firstRow="1" bandRow="1">
                <a:tableStyleId>{5C22544A-7EE6-4342-B048-85BDC9FD1C3A}</a:tableStyleId>
              </a:tblPr>
              <a:tblGrid>
                <a:gridCol w="4243526">
                  <a:extLst>
                    <a:ext uri="{9D8B030D-6E8A-4147-A177-3AD203B41FA5}">
                      <a16:colId xmlns:a16="http://schemas.microsoft.com/office/drawing/2014/main" val="2132800117"/>
                    </a:ext>
                  </a:extLst>
                </a:gridCol>
                <a:gridCol w="4323425">
                  <a:extLst>
                    <a:ext uri="{9D8B030D-6E8A-4147-A177-3AD203B41FA5}">
                      <a16:colId xmlns:a16="http://schemas.microsoft.com/office/drawing/2014/main" val="1587081198"/>
                    </a:ext>
                  </a:extLst>
                </a:gridCol>
              </a:tblGrid>
              <a:tr h="989844">
                <a:tc>
                  <a:txBody>
                    <a:bodyPr/>
                    <a:lstStyle/>
                    <a:p>
                      <a:pPr algn="ctr"/>
                      <a:r>
                        <a:rPr lang="zh-TW" altLang="en-US" sz="2800" dirty="0" smtClean="0"/>
                        <a:t>氣候</a:t>
                      </a:r>
                      <a:r>
                        <a:rPr lang="zh-TW" altLang="en-US" sz="2800" dirty="0"/>
                        <a:t>類型</a:t>
                      </a:r>
                      <a:endParaRPr lang="en-HK" altLang="zh-TW" sz="2800" dirty="0"/>
                    </a:p>
                    <a:p>
                      <a:pPr algn="ctr"/>
                      <a:r>
                        <a:rPr lang="en-US" altLang="zh-TW" sz="2800" dirty="0"/>
                        <a:t>(</a:t>
                      </a:r>
                      <a:r>
                        <a:rPr lang="zh-TW" altLang="en-US" sz="2800" dirty="0"/>
                        <a:t>及特徵</a:t>
                      </a:r>
                      <a:r>
                        <a:rPr lang="en-US" altLang="zh-TW" sz="2800" dirty="0"/>
                        <a:t>)</a:t>
                      </a:r>
                      <a:endParaRPr lang="en-HK" sz="2800" dirty="0"/>
                    </a:p>
                  </a:txBody>
                  <a:tcPr/>
                </a:tc>
                <a:tc>
                  <a:txBody>
                    <a:bodyPr/>
                    <a:lstStyle/>
                    <a:p>
                      <a:pPr algn="ctr"/>
                      <a:r>
                        <a:rPr lang="zh-TW" altLang="en-US" sz="2800" dirty="0"/>
                        <a:t>主要</a:t>
                      </a:r>
                      <a:r>
                        <a:rPr lang="zh-TW" altLang="en-US" sz="2800" dirty="0" smtClean="0"/>
                        <a:t>分佈</a:t>
                      </a:r>
                      <a:endParaRPr lang="en-HK" sz="2800" dirty="0"/>
                    </a:p>
                  </a:txBody>
                  <a:tcPr/>
                </a:tc>
                <a:extLst>
                  <a:ext uri="{0D108BD9-81ED-4DB2-BD59-A6C34878D82A}">
                    <a16:rowId xmlns:a16="http://schemas.microsoft.com/office/drawing/2014/main" val="1806457173"/>
                  </a:ext>
                </a:extLst>
              </a:tr>
              <a:tr h="542818">
                <a:tc>
                  <a:txBody>
                    <a:bodyPr/>
                    <a:lstStyle/>
                    <a:p>
                      <a:r>
                        <a:rPr lang="en-HK" altLang="zh-TW" sz="2800" b="1" dirty="0">
                          <a:solidFill>
                            <a:srgbClr val="0070C0"/>
                          </a:solidFill>
                        </a:rPr>
                        <a:t>3) </a:t>
                      </a:r>
                      <a:r>
                        <a:rPr lang="zh-TW" altLang="en-US" sz="2800" b="1" dirty="0">
                          <a:solidFill>
                            <a:srgbClr val="0070C0"/>
                          </a:solidFill>
                        </a:rPr>
                        <a:t>亞熱帶季風氣候</a:t>
                      </a:r>
                      <a:endParaRPr lang="en-HK" altLang="zh-TW" sz="2800" b="1" dirty="0">
                        <a:solidFill>
                          <a:srgbClr val="0070C0"/>
                        </a:solidFill>
                      </a:endParaRPr>
                    </a:p>
                    <a:p>
                      <a:r>
                        <a:rPr lang="en-HK" sz="2800" dirty="0"/>
                        <a:t>(</a:t>
                      </a:r>
                      <a:r>
                        <a:rPr lang="zh-TW" altLang="en-US" sz="2800" dirty="0"/>
                        <a:t>冬季溫暖，夏季炎熱，四季分明。年降水量一般在</a:t>
                      </a:r>
                      <a:r>
                        <a:rPr lang="en-US" altLang="zh-TW" sz="2800" dirty="0"/>
                        <a:t>1,000-1,500</a:t>
                      </a:r>
                      <a:r>
                        <a:rPr lang="zh-TW" altLang="en-US" sz="2800" dirty="0"/>
                        <a:t>毫米，夏季較多，但無明顯乾季</a:t>
                      </a:r>
                      <a:r>
                        <a:rPr lang="en-HK" altLang="zh-TW" sz="2800" dirty="0"/>
                        <a:t>)</a:t>
                      </a:r>
                      <a:endParaRPr lang="en-HK" sz="2800" dirty="0"/>
                    </a:p>
                  </a:txBody>
                  <a:tcPr/>
                </a:tc>
                <a:tc>
                  <a:txBody>
                    <a:bodyPr/>
                    <a:lstStyle/>
                    <a:p>
                      <a:r>
                        <a:rPr lang="zh-TW" altLang="en-US" sz="2800" dirty="0"/>
                        <a:t>我</a:t>
                      </a:r>
                      <a:r>
                        <a:rPr lang="zh-TW" altLang="en-US" sz="2800" dirty="0" smtClean="0"/>
                        <a:t>國</a:t>
                      </a:r>
                      <a:r>
                        <a:rPr lang="zh-TW" altLang="en-US" sz="2800" dirty="0"/>
                        <a:t>東部秦嶺淮河以南、熱帶季風氣候型以北的地區</a:t>
                      </a:r>
                      <a:endParaRPr lang="en-HK" sz="2800" dirty="0"/>
                    </a:p>
                  </a:txBody>
                  <a:tcPr/>
                </a:tc>
                <a:extLst>
                  <a:ext uri="{0D108BD9-81ED-4DB2-BD59-A6C34878D82A}">
                    <a16:rowId xmlns:a16="http://schemas.microsoft.com/office/drawing/2014/main" val="1695999065"/>
                  </a:ext>
                </a:extLst>
              </a:tr>
              <a:tr h="542818">
                <a:tc>
                  <a:txBody>
                    <a:bodyPr/>
                    <a:lstStyle/>
                    <a:p>
                      <a:r>
                        <a:rPr lang="en-HK" altLang="zh-TW" sz="2800" b="1" dirty="0">
                          <a:solidFill>
                            <a:srgbClr val="0070C0"/>
                          </a:solidFill>
                        </a:rPr>
                        <a:t>4) </a:t>
                      </a:r>
                      <a:r>
                        <a:rPr lang="zh-TW" altLang="en-US" sz="2800" b="1" dirty="0">
                          <a:solidFill>
                            <a:srgbClr val="0070C0"/>
                          </a:solidFill>
                        </a:rPr>
                        <a:t>熱帶季風氣候</a:t>
                      </a:r>
                      <a:endParaRPr lang="en-HK" altLang="zh-TW" sz="2800" b="1" dirty="0">
                        <a:solidFill>
                          <a:srgbClr val="0070C0"/>
                        </a:solidFill>
                      </a:endParaRPr>
                    </a:p>
                    <a:p>
                      <a:r>
                        <a:rPr lang="en-US" altLang="zh-TW" sz="2800" dirty="0"/>
                        <a:t>(</a:t>
                      </a:r>
                      <a:r>
                        <a:rPr lang="zh-TW" altLang="en-US" sz="2800" dirty="0"/>
                        <a:t>全年高溫，長夏無冬。乾濕季明顯，全年可分為三個季節：旱季、雨季、熱季，冬季降水較稀少</a:t>
                      </a:r>
                      <a:r>
                        <a:rPr lang="en-US" altLang="zh-TW" sz="2800" dirty="0"/>
                        <a:t>)</a:t>
                      </a:r>
                      <a:endParaRPr lang="en-HK" altLang="zh-TW" sz="2800" dirty="0"/>
                    </a:p>
                    <a:p>
                      <a:endParaRPr lang="en-HK" sz="2800" dirty="0"/>
                    </a:p>
                  </a:txBody>
                  <a:tcPr/>
                </a:tc>
                <a:tc>
                  <a:txBody>
                    <a:bodyPr/>
                    <a:lstStyle/>
                    <a:p>
                      <a:r>
                        <a:rPr lang="zh-TW" altLang="en-US" sz="2800" dirty="0"/>
                        <a:t>位於熱帶緯度</a:t>
                      </a:r>
                      <a:r>
                        <a:rPr lang="en-US" altLang="zh-TW" sz="2800" dirty="0"/>
                        <a:t>10°</a:t>
                      </a:r>
                      <a:r>
                        <a:rPr lang="zh-TW" altLang="en-US" sz="2800" dirty="0"/>
                        <a:t>至</a:t>
                      </a:r>
                      <a:r>
                        <a:rPr lang="en-US" altLang="zh-TW" sz="2800" dirty="0"/>
                        <a:t>20°</a:t>
                      </a:r>
                      <a:r>
                        <a:rPr lang="zh-TW" altLang="en-US" sz="2800" dirty="0"/>
                        <a:t>的大陸東岸地區，主要</a:t>
                      </a:r>
                      <a:r>
                        <a:rPr lang="zh-TW" altLang="en-US" sz="2800" dirty="0" smtClean="0"/>
                        <a:t>分佈在雷</a:t>
                      </a:r>
                      <a:r>
                        <a:rPr lang="zh-TW" altLang="en-US" sz="2800" dirty="0"/>
                        <a:t>州半島、海南島、南中國海和台灣島南部</a:t>
                      </a:r>
                      <a:endParaRPr lang="en-HK" sz="2800" dirty="0"/>
                    </a:p>
                  </a:txBody>
                  <a:tcPr/>
                </a:tc>
                <a:extLst>
                  <a:ext uri="{0D108BD9-81ED-4DB2-BD59-A6C34878D82A}">
                    <a16:rowId xmlns:a16="http://schemas.microsoft.com/office/drawing/2014/main" val="2123210725"/>
                  </a:ext>
                </a:extLst>
              </a:tr>
            </a:tbl>
          </a:graphicData>
        </a:graphic>
      </p:graphicFrame>
    </p:spTree>
    <p:extLst>
      <p:ext uri="{BB962C8B-B14F-4D97-AF65-F5344CB8AC3E}">
        <p14:creationId xmlns:p14="http://schemas.microsoft.com/office/powerpoint/2010/main" val="1578097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6">
            <a:extLst>
              <a:ext uri="{FF2B5EF4-FFF2-40B4-BE49-F238E27FC236}">
                <a16:creationId xmlns:a16="http://schemas.microsoft.com/office/drawing/2014/main" id="{9EC9C734-CFA3-48DF-95B7-5923DDA9C087}"/>
              </a:ext>
            </a:extLst>
          </p:cNvPr>
          <p:cNvGraphicFramePr>
            <a:graphicFrameLocks/>
          </p:cNvGraphicFramePr>
          <p:nvPr>
            <p:extLst>
              <p:ext uri="{D42A27DB-BD31-4B8C-83A1-F6EECF244321}">
                <p14:modId xmlns:p14="http://schemas.microsoft.com/office/powerpoint/2010/main" val="1892780180"/>
              </p:ext>
            </p:extLst>
          </p:nvPr>
        </p:nvGraphicFramePr>
        <p:xfrm>
          <a:off x="288524" y="1127464"/>
          <a:ext cx="8566951" cy="4068324"/>
        </p:xfrm>
        <a:graphic>
          <a:graphicData uri="http://schemas.openxmlformats.org/drawingml/2006/table">
            <a:tbl>
              <a:tblPr firstRow="1" bandRow="1">
                <a:tableStyleId>{5C22544A-7EE6-4342-B048-85BDC9FD1C3A}</a:tableStyleId>
              </a:tblPr>
              <a:tblGrid>
                <a:gridCol w="4243526">
                  <a:extLst>
                    <a:ext uri="{9D8B030D-6E8A-4147-A177-3AD203B41FA5}">
                      <a16:colId xmlns:a16="http://schemas.microsoft.com/office/drawing/2014/main" val="2132800117"/>
                    </a:ext>
                  </a:extLst>
                </a:gridCol>
                <a:gridCol w="4323425">
                  <a:extLst>
                    <a:ext uri="{9D8B030D-6E8A-4147-A177-3AD203B41FA5}">
                      <a16:colId xmlns:a16="http://schemas.microsoft.com/office/drawing/2014/main" val="1587081198"/>
                    </a:ext>
                  </a:extLst>
                </a:gridCol>
              </a:tblGrid>
              <a:tr h="989844">
                <a:tc>
                  <a:txBody>
                    <a:bodyPr/>
                    <a:lstStyle/>
                    <a:p>
                      <a:pPr algn="ctr"/>
                      <a:r>
                        <a:rPr lang="zh-TW" altLang="en-US" sz="2800" dirty="0" smtClean="0"/>
                        <a:t>氣候</a:t>
                      </a:r>
                      <a:r>
                        <a:rPr lang="zh-TW" altLang="en-US" sz="2800" dirty="0"/>
                        <a:t>類型</a:t>
                      </a:r>
                      <a:endParaRPr lang="en-HK" altLang="zh-TW" sz="2800" dirty="0"/>
                    </a:p>
                    <a:p>
                      <a:pPr algn="ctr"/>
                      <a:r>
                        <a:rPr lang="en-US" altLang="zh-TW" sz="2800" dirty="0"/>
                        <a:t>(</a:t>
                      </a:r>
                      <a:r>
                        <a:rPr lang="zh-TW" altLang="en-US" sz="2800" dirty="0"/>
                        <a:t>及特徵</a:t>
                      </a:r>
                      <a:r>
                        <a:rPr lang="en-US" altLang="zh-TW" sz="2800" dirty="0"/>
                        <a:t>)</a:t>
                      </a:r>
                      <a:endParaRPr lang="en-HK" sz="2800" dirty="0"/>
                    </a:p>
                  </a:txBody>
                  <a:tcPr/>
                </a:tc>
                <a:tc>
                  <a:txBody>
                    <a:bodyPr/>
                    <a:lstStyle/>
                    <a:p>
                      <a:pPr algn="ctr"/>
                      <a:r>
                        <a:rPr lang="zh-TW" altLang="en-US" sz="2800" dirty="0"/>
                        <a:t>主要</a:t>
                      </a:r>
                      <a:r>
                        <a:rPr lang="zh-TW" altLang="en-US" sz="2800" dirty="0" smtClean="0"/>
                        <a:t>分佈</a:t>
                      </a:r>
                      <a:endParaRPr lang="en-HK" sz="2800" dirty="0"/>
                    </a:p>
                  </a:txBody>
                  <a:tcPr/>
                </a:tc>
                <a:extLst>
                  <a:ext uri="{0D108BD9-81ED-4DB2-BD59-A6C34878D82A}">
                    <a16:rowId xmlns:a16="http://schemas.microsoft.com/office/drawing/2014/main" val="1806457173"/>
                  </a:ext>
                </a:extLst>
              </a:tr>
              <a:tr h="542818">
                <a:tc>
                  <a:txBody>
                    <a:bodyPr/>
                    <a:lstStyle/>
                    <a:p>
                      <a:r>
                        <a:rPr lang="en-US" altLang="zh-TW" sz="2800" b="1" dirty="0">
                          <a:solidFill>
                            <a:srgbClr val="0070C0"/>
                          </a:solidFill>
                        </a:rPr>
                        <a:t>5) </a:t>
                      </a:r>
                      <a:r>
                        <a:rPr lang="zh-TW" altLang="en-US" sz="2800" b="1" dirty="0">
                          <a:solidFill>
                            <a:srgbClr val="0070C0"/>
                          </a:solidFill>
                        </a:rPr>
                        <a:t>高原山地氣候</a:t>
                      </a:r>
                      <a:endParaRPr lang="en-HK" altLang="zh-TW" sz="2800" b="1" dirty="0">
                        <a:solidFill>
                          <a:srgbClr val="0070C0"/>
                        </a:solidFill>
                      </a:endParaRPr>
                    </a:p>
                    <a:p>
                      <a:r>
                        <a:rPr lang="en-US" altLang="zh-TW" sz="2800" dirty="0"/>
                        <a:t>(</a:t>
                      </a:r>
                      <a:r>
                        <a:rPr lang="zh-TW" altLang="en-US" sz="2800" dirty="0"/>
                        <a:t>冬季乾冷漫長，大風多；夏季溫涼多雨，冰雹多；四季不明。日照多，氣溫隨高度和緯度的升高而降低；乾濕分明，多</a:t>
                      </a:r>
                    </a:p>
                    <a:p>
                      <a:r>
                        <a:rPr lang="zh-TW" altLang="en-US" sz="2800" dirty="0"/>
                        <a:t>夜雨</a:t>
                      </a:r>
                      <a:r>
                        <a:rPr lang="en-US" altLang="zh-TW" sz="2800" dirty="0"/>
                        <a:t>)</a:t>
                      </a:r>
                      <a:endParaRPr lang="en-HK" sz="2800" dirty="0"/>
                    </a:p>
                  </a:txBody>
                  <a:tcPr/>
                </a:tc>
                <a:tc>
                  <a:txBody>
                    <a:bodyPr/>
                    <a:lstStyle/>
                    <a:p>
                      <a:r>
                        <a:rPr lang="zh-TW" altLang="en-US" sz="2800" dirty="0"/>
                        <a:t>青藏高原</a:t>
                      </a:r>
                      <a:endParaRPr lang="en-HK" sz="2800" dirty="0"/>
                    </a:p>
                  </a:txBody>
                  <a:tcPr/>
                </a:tc>
                <a:extLst>
                  <a:ext uri="{0D108BD9-81ED-4DB2-BD59-A6C34878D82A}">
                    <a16:rowId xmlns:a16="http://schemas.microsoft.com/office/drawing/2014/main" val="3524369512"/>
                  </a:ext>
                </a:extLst>
              </a:tr>
            </a:tbl>
          </a:graphicData>
        </a:graphic>
      </p:graphicFrame>
    </p:spTree>
    <p:extLst>
      <p:ext uri="{BB962C8B-B14F-4D97-AF65-F5344CB8AC3E}">
        <p14:creationId xmlns:p14="http://schemas.microsoft.com/office/powerpoint/2010/main" val="2091332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F0B5E-FE93-4F09-8DB2-EE2C05C730B7}"/>
              </a:ext>
            </a:extLst>
          </p:cNvPr>
          <p:cNvSpPr>
            <a:spLocks noGrp="1"/>
          </p:cNvSpPr>
          <p:nvPr>
            <p:ph type="title"/>
          </p:nvPr>
        </p:nvSpPr>
        <p:spPr>
          <a:xfrm>
            <a:off x="685332" y="618519"/>
            <a:ext cx="7773338" cy="624355"/>
          </a:xfrm>
        </p:spPr>
        <p:txBody>
          <a:bodyPr/>
          <a:lstStyle/>
          <a:p>
            <a:r>
              <a:rPr lang="zh-TW" altLang="en-US" b="1" u="sng" dirty="0" smtClean="0">
                <a:solidFill>
                  <a:srgbClr val="0070C0"/>
                </a:solidFill>
              </a:rPr>
              <a:t>各</a:t>
            </a:r>
            <a:r>
              <a:rPr lang="zh-TW" altLang="en-US" b="1" u="sng" dirty="0">
                <a:solidFill>
                  <a:srgbClr val="0070C0"/>
                </a:solidFill>
              </a:rPr>
              <a:t>地的氣溫</a:t>
            </a:r>
            <a:r>
              <a:rPr lang="zh-TW" altLang="en-US" b="1" u="sng" dirty="0" smtClean="0">
                <a:solidFill>
                  <a:srgbClr val="0070C0"/>
                </a:solidFill>
              </a:rPr>
              <a:t>分佈</a:t>
            </a:r>
            <a:endParaRPr lang="en-HK" b="1" u="sng" dirty="0">
              <a:solidFill>
                <a:srgbClr val="0070C0"/>
              </a:solidFill>
            </a:endParaRPr>
          </a:p>
        </p:txBody>
      </p:sp>
      <p:sp>
        <p:nvSpPr>
          <p:cNvPr id="3" name="Content Placeholder 2">
            <a:extLst>
              <a:ext uri="{FF2B5EF4-FFF2-40B4-BE49-F238E27FC236}">
                <a16:creationId xmlns:a16="http://schemas.microsoft.com/office/drawing/2014/main" id="{4813D9DD-29C3-4192-937B-0809763AABDE}"/>
              </a:ext>
            </a:extLst>
          </p:cNvPr>
          <p:cNvSpPr>
            <a:spLocks noGrp="1"/>
          </p:cNvSpPr>
          <p:nvPr>
            <p:ph sz="quarter" idx="13"/>
          </p:nvPr>
        </p:nvSpPr>
        <p:spPr>
          <a:xfrm>
            <a:off x="685330" y="1464817"/>
            <a:ext cx="7772870" cy="4774664"/>
          </a:xfrm>
        </p:spPr>
        <p:txBody>
          <a:bodyPr>
            <a:normAutofit/>
          </a:bodyPr>
          <a:lstStyle/>
          <a:p>
            <a:r>
              <a:rPr lang="zh-TW" altLang="en-US" sz="3200" dirty="0" smtClean="0"/>
              <a:t>我國</a:t>
            </a:r>
            <a:r>
              <a:rPr lang="zh-TW" altLang="en-US" sz="3200" dirty="0"/>
              <a:t>的氣溫</a:t>
            </a:r>
            <a:r>
              <a:rPr lang="zh-TW" altLang="en-US" sz="3200" dirty="0" smtClean="0"/>
              <a:t>分佈主要</a:t>
            </a:r>
            <a:r>
              <a:rPr lang="zh-TW" altLang="en-US" sz="3200" dirty="0"/>
              <a:t>受</a:t>
            </a:r>
            <a:r>
              <a:rPr lang="zh-TW" altLang="en-US" sz="3200" b="1" dirty="0"/>
              <a:t>緯度</a:t>
            </a:r>
            <a:r>
              <a:rPr lang="zh-TW" altLang="en-US" sz="3200" dirty="0"/>
              <a:t>、</a:t>
            </a:r>
            <a:r>
              <a:rPr lang="zh-TW" altLang="en-US" sz="3200" b="1" dirty="0"/>
              <a:t>地形</a:t>
            </a:r>
            <a:r>
              <a:rPr lang="zh-TW" altLang="en-US" sz="3200" dirty="0"/>
              <a:t>和</a:t>
            </a:r>
            <a:r>
              <a:rPr lang="zh-TW" altLang="en-US" sz="3200" b="1" dirty="0"/>
              <a:t>海陸</a:t>
            </a:r>
            <a:r>
              <a:rPr lang="zh-TW" altLang="en-US" sz="3200" dirty="0"/>
              <a:t>等因素的影響</a:t>
            </a:r>
            <a:endParaRPr lang="en-HK" altLang="zh-TW" sz="3200" dirty="0"/>
          </a:p>
          <a:p>
            <a:r>
              <a:rPr lang="zh-TW" altLang="en-US" sz="3200" dirty="0" smtClean="0"/>
              <a:t>東部</a:t>
            </a:r>
            <a:r>
              <a:rPr lang="zh-TW" altLang="en-US" sz="3200" dirty="0"/>
              <a:t>地區，地勢較低，緯度的影響顯著。東部地區氣溫</a:t>
            </a:r>
            <a:r>
              <a:rPr lang="zh-TW" altLang="en-US" sz="3200" dirty="0" smtClean="0"/>
              <a:t>分佈南北</a:t>
            </a:r>
            <a:r>
              <a:rPr lang="zh-TW" altLang="en-US" sz="3200" dirty="0"/>
              <a:t>差異大，自南向北，隨著緯度增高，氣溫</a:t>
            </a:r>
            <a:r>
              <a:rPr lang="zh-TW" altLang="en-US" sz="3200" dirty="0" smtClean="0"/>
              <a:t>分佈明顯</a:t>
            </a:r>
            <a:r>
              <a:rPr lang="zh-TW" altLang="en-US" sz="3200" dirty="0"/>
              <a:t>降低</a:t>
            </a:r>
            <a:endParaRPr lang="en-HK" altLang="zh-TW" sz="3200" dirty="0"/>
          </a:p>
          <a:p>
            <a:r>
              <a:rPr lang="zh-TW" altLang="en-US" sz="3200" dirty="0" smtClean="0"/>
              <a:t>西部</a:t>
            </a:r>
            <a:r>
              <a:rPr lang="zh-TW" altLang="en-US" sz="3200" dirty="0"/>
              <a:t>地區，地表起伏巨大，地形影響氣溫較為突出</a:t>
            </a:r>
            <a:endParaRPr lang="en-HK" sz="3200" dirty="0"/>
          </a:p>
        </p:txBody>
      </p:sp>
    </p:spTree>
    <p:extLst>
      <p:ext uri="{BB962C8B-B14F-4D97-AF65-F5344CB8AC3E}">
        <p14:creationId xmlns:p14="http://schemas.microsoft.com/office/powerpoint/2010/main" val="4027094135"/>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812</TotalTime>
  <Words>2194</Words>
  <Application>Microsoft Office PowerPoint</Application>
  <PresentationFormat>如螢幕大小 (4:3)</PresentationFormat>
  <Paragraphs>193</Paragraphs>
  <Slides>30</Slides>
  <Notes>0</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30</vt:i4>
      </vt:variant>
    </vt:vector>
  </HeadingPairs>
  <TitlesOfParts>
    <vt:vector size="37" baseType="lpstr">
      <vt:lpstr>細明體</vt:lpstr>
      <vt:lpstr>微軟正黑體</vt:lpstr>
      <vt:lpstr>新細明體</vt:lpstr>
      <vt:lpstr>Arial</vt:lpstr>
      <vt:lpstr>Century Gothic</vt:lpstr>
      <vt:lpstr>Tw Cen MT</vt:lpstr>
      <vt:lpstr>Droplet</vt:lpstr>
      <vt:lpstr>   中國地理  簡報系列 (3) – 我國的氣候 </vt:lpstr>
      <vt:lpstr>教師指引  – 中國氣候的教授與地理課程的連繫 </vt:lpstr>
      <vt:lpstr>PowerPoint 簡報</vt:lpstr>
      <vt:lpstr>PowerPoint 簡報</vt:lpstr>
      <vt:lpstr>我國主要的氣候類型及其分佈</vt:lpstr>
      <vt:lpstr>PowerPoint 簡報</vt:lpstr>
      <vt:lpstr>PowerPoint 簡報</vt:lpstr>
      <vt:lpstr>PowerPoint 簡報</vt:lpstr>
      <vt:lpstr>各地的氣溫分佈</vt:lpstr>
      <vt:lpstr>PowerPoint 簡報</vt:lpstr>
      <vt:lpstr>PowerPoint 簡報</vt:lpstr>
      <vt:lpstr>溫度帶</vt:lpstr>
      <vt:lpstr>PowerPoint 簡報</vt:lpstr>
      <vt:lpstr>降水分佈</vt:lpstr>
      <vt:lpstr>PowerPoint 簡報</vt:lpstr>
      <vt:lpstr>PowerPoint 簡報</vt:lpstr>
      <vt:lpstr>主要的乾濕地區分佈</vt:lpstr>
      <vt:lpstr>PowerPoint 簡報</vt:lpstr>
      <vt:lpstr>主要的氣候特徵</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中國地理  簡報系列 (3) – 中國的氣候</dc:title>
  <dc:creator>Jenny Yau</dc:creator>
  <cp:lastModifiedBy>WU, Shuk-ting Connie</cp:lastModifiedBy>
  <cp:revision>198</cp:revision>
  <dcterms:created xsi:type="dcterms:W3CDTF">2020-04-21T03:14:18Z</dcterms:created>
  <dcterms:modified xsi:type="dcterms:W3CDTF">2022-11-02T03:15:43Z</dcterms:modified>
</cp:coreProperties>
</file>